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8" r:id="rId2"/>
    <p:sldId id="260" r:id="rId3"/>
    <p:sldId id="280" r:id="rId4"/>
    <p:sldId id="317" r:id="rId5"/>
    <p:sldId id="336" r:id="rId6"/>
    <p:sldId id="320" r:id="rId7"/>
    <p:sldId id="324" r:id="rId8"/>
    <p:sldId id="286" r:id="rId9"/>
    <p:sldId id="327" r:id="rId10"/>
    <p:sldId id="261" r:id="rId11"/>
    <p:sldId id="328" r:id="rId12"/>
    <p:sldId id="265" r:id="rId13"/>
    <p:sldId id="262" r:id="rId14"/>
    <p:sldId id="329" r:id="rId15"/>
    <p:sldId id="281" r:id="rId16"/>
    <p:sldId id="316" r:id="rId17"/>
    <p:sldId id="269" r:id="rId18"/>
    <p:sldId id="268" r:id="rId19"/>
    <p:sldId id="325" r:id="rId20"/>
    <p:sldId id="272" r:id="rId21"/>
    <p:sldId id="274" r:id="rId22"/>
    <p:sldId id="330" r:id="rId23"/>
    <p:sldId id="279" r:id="rId24"/>
    <p:sldId id="331" r:id="rId25"/>
    <p:sldId id="266" r:id="rId26"/>
    <p:sldId id="292" r:id="rId27"/>
    <p:sldId id="296" r:id="rId28"/>
    <p:sldId id="298" r:id="rId29"/>
    <p:sldId id="299" r:id="rId30"/>
    <p:sldId id="300" r:id="rId31"/>
    <p:sldId id="332" r:id="rId32"/>
    <p:sldId id="301" r:id="rId33"/>
    <p:sldId id="302" r:id="rId34"/>
    <p:sldId id="303" r:id="rId35"/>
    <p:sldId id="309" r:id="rId36"/>
    <p:sldId id="334" r:id="rId37"/>
    <p:sldId id="310" r:id="rId38"/>
    <p:sldId id="311" r:id="rId39"/>
    <p:sldId id="304" r:id="rId40"/>
    <p:sldId id="314" r:id="rId41"/>
    <p:sldId id="312" r:id="rId42"/>
    <p:sldId id="313" r:id="rId43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AB7942"/>
    <a:srgbClr val="FFD899"/>
    <a:srgbClr val="E9BB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947"/>
    <p:restoredTop sz="95204"/>
  </p:normalViewPr>
  <p:slideViewPr>
    <p:cSldViewPr snapToObjects="1">
      <p:cViewPr varScale="1">
        <p:scale>
          <a:sx n="86" d="100"/>
          <a:sy n="86" d="100"/>
        </p:scale>
        <p:origin x="224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0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10.jpeg>
</file>

<file path=ppt/media/image11.tiff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24.tiff>
</file>

<file path=ppt/media/image25.png>
</file>

<file path=ppt/media/image26.tiff>
</file>

<file path=ppt/media/image27.png>
</file>

<file path=ppt/media/image28.png>
</file>

<file path=ppt/media/image3.jpe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3D04C6E-D58B-5841-9DB0-0F9E64AA1C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53B7C1-C001-EE4C-A859-58FE898F4AB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7BFACD95-4018-BC4C-A307-4918022293F1}" type="datetimeFigureOut">
              <a:rPr lang="pt-PT"/>
              <a:pPr>
                <a:defRPr/>
              </a:pPr>
              <a:t>27/07/20</a:t>
            </a:fld>
            <a:endParaRPr lang="pt-PT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D8BE220C-8BFB-B74B-81DA-16D30AE926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PT" noProof="0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B9E854D7-3DCF-8C4C-8DF3-3D9932386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
Segundo nível
Terceiro nível
Quarto nível
Quinto nível</a:t>
            </a:r>
            <a:endParaRPr lang="pt-PT" noProof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A301EAB-853A-8442-9CA4-DE1E17AD4F9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209A8A-D624-C645-B085-58643CED9E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E0C6FB0-EBC7-6145-84A6-E7BA617DBF70}" type="slidenum">
              <a:rPr lang="pt-PT" altLang="en-MZ"/>
              <a:pPr>
                <a:defRPr/>
              </a:pPr>
              <a:t>‹#›</a:t>
            </a:fld>
            <a:endParaRPr lang="pt-PT" altLang="en-M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Z" dirty="0"/>
              <a:t>Em indivíduos vivos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2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1047713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F10283EB-2CD5-BE4D-AD63-B82DC6C0878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88F0BCBF-650F-3B4F-86C0-24E44844A2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ED5D7D78-9F03-4B4F-95CA-87EA4C29E3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B5E64E2-4B48-E64B-8743-08295E35A297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29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3B29F407-87DC-DD48-8140-A0687E293E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3C5763F6-F36B-CF45-A8BB-8AB55BD2D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91D3D886-C53C-0648-BEEE-FAD7C059E05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B6F0EED-D20F-924F-AB0D-D004EBBE3600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30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3B29F407-87DC-DD48-8140-A0687E293E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3C5763F6-F36B-CF45-A8BB-8AB55BD2D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91D3D886-C53C-0648-BEEE-FAD7C059E05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B6F0EED-D20F-924F-AB0D-D004EBBE3600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31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4377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>
            <a:extLst>
              <a:ext uri="{FF2B5EF4-FFF2-40B4-BE49-F238E27FC236}">
                <a16:creationId xmlns:a16="http://schemas.microsoft.com/office/drawing/2014/main" id="{BFD3D43F-F1D2-E64C-A1B7-5767557732D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2" name="Notes Placeholder 2">
            <a:extLst>
              <a:ext uri="{FF2B5EF4-FFF2-40B4-BE49-F238E27FC236}">
                <a16:creationId xmlns:a16="http://schemas.microsoft.com/office/drawing/2014/main" id="{C5918691-AEEA-0D48-9A78-E2BB6A7858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40963" name="Slide Number Placeholder 3">
            <a:extLst>
              <a:ext uri="{FF2B5EF4-FFF2-40B4-BE49-F238E27FC236}">
                <a16:creationId xmlns:a16="http://schemas.microsoft.com/office/drawing/2014/main" id="{E4A97AA5-BBDC-7A41-8EA8-6E53952F94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B93540E-6C22-8148-AA5A-C8C5EA0F1E4D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32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>
            <a:extLst>
              <a:ext uri="{FF2B5EF4-FFF2-40B4-BE49-F238E27FC236}">
                <a16:creationId xmlns:a16="http://schemas.microsoft.com/office/drawing/2014/main" id="{06F1EBDA-802C-F14B-B37B-26F93B730E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0" name="Notes Placeholder 2">
            <a:extLst>
              <a:ext uri="{FF2B5EF4-FFF2-40B4-BE49-F238E27FC236}">
                <a16:creationId xmlns:a16="http://schemas.microsoft.com/office/drawing/2014/main" id="{4A42275B-7A8A-6447-BB1E-B4C7CF40AF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43011" name="Slide Number Placeholder 3">
            <a:extLst>
              <a:ext uri="{FF2B5EF4-FFF2-40B4-BE49-F238E27FC236}">
                <a16:creationId xmlns:a16="http://schemas.microsoft.com/office/drawing/2014/main" id="{0472949A-AEFB-B545-8179-87CE842395D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C3F6C9F-388E-0F42-B959-1444C1E482D1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33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>
            <a:extLst>
              <a:ext uri="{FF2B5EF4-FFF2-40B4-BE49-F238E27FC236}">
                <a16:creationId xmlns:a16="http://schemas.microsoft.com/office/drawing/2014/main" id="{4C843DB5-11CA-DB4B-896A-1B6D5C695D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8" name="Notes Placeholder 2">
            <a:extLst>
              <a:ext uri="{FF2B5EF4-FFF2-40B4-BE49-F238E27FC236}">
                <a16:creationId xmlns:a16="http://schemas.microsoft.com/office/drawing/2014/main" id="{D42A79A8-D80E-3044-A0DF-9396197FD1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45059" name="Slide Number Placeholder 3">
            <a:extLst>
              <a:ext uri="{FF2B5EF4-FFF2-40B4-BE49-F238E27FC236}">
                <a16:creationId xmlns:a16="http://schemas.microsoft.com/office/drawing/2014/main" id="{3EF320CF-8486-0842-8A04-5AC27E4339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9B0DC-BAA7-564C-B38A-3BDA3E9774C1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34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432A2A25-EF24-6240-9AA8-596013B4B1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2D2D5420-C52D-1E4A-99C0-65E28BBC8D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MZ" altLang="en-MZ" dirty="0"/>
              <a:t>BÓSNIA E HERZEGONIVA</a:t>
            </a: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245A27F4-4FEA-8741-8E6D-9C93D43E85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CC6CDCD-77C9-CD49-B595-81DF7FBA352B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35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432A2A25-EF24-6240-9AA8-596013B4B1D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2D2D5420-C52D-1E4A-99C0-65E28BBC8D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245A27F4-4FEA-8741-8E6D-9C93D43E85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CC6CDCD-77C9-CD49-B595-81DF7FBA352B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36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79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>
            <a:extLst>
              <a:ext uri="{FF2B5EF4-FFF2-40B4-BE49-F238E27FC236}">
                <a16:creationId xmlns:a16="http://schemas.microsoft.com/office/drawing/2014/main" id="{573CD0C2-6929-B849-92FE-02ADF0EE28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4" name="Notes Placeholder 2">
            <a:extLst>
              <a:ext uri="{FF2B5EF4-FFF2-40B4-BE49-F238E27FC236}">
                <a16:creationId xmlns:a16="http://schemas.microsoft.com/office/drawing/2014/main" id="{6F3C2471-0964-C741-995B-8D4B40A087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 dirty="0"/>
          </a:p>
        </p:txBody>
      </p:sp>
      <p:sp>
        <p:nvSpPr>
          <p:cNvPr id="49155" name="Slide Number Placeholder 3">
            <a:extLst>
              <a:ext uri="{FF2B5EF4-FFF2-40B4-BE49-F238E27FC236}">
                <a16:creationId xmlns:a16="http://schemas.microsoft.com/office/drawing/2014/main" id="{9CF085C2-C1DA-5646-B787-944301E912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D790228-50CF-0E44-9C3D-1F9E1ED53D33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37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>
            <a:extLst>
              <a:ext uri="{FF2B5EF4-FFF2-40B4-BE49-F238E27FC236}">
                <a16:creationId xmlns:a16="http://schemas.microsoft.com/office/drawing/2014/main" id="{334658CD-52A6-F941-8D9E-13096B3201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Notes Placeholder 2">
            <a:extLst>
              <a:ext uri="{FF2B5EF4-FFF2-40B4-BE49-F238E27FC236}">
                <a16:creationId xmlns:a16="http://schemas.microsoft.com/office/drawing/2014/main" id="{EEB59BAC-DA56-DD42-BDBD-4B609B64C9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2C77574F-31C4-314D-A772-E9085F5349D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258E821-FDB9-404A-9639-DAEEEBEAC80A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38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Z" dirty="0"/>
              <a:t>Em ind </a:t>
            </a:r>
            <a:r>
              <a:rPr lang="en-US" dirty="0"/>
              <a:t>v</a:t>
            </a:r>
            <a:r>
              <a:rPr lang="en-MZ" dirty="0"/>
              <a:t>ivos.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3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18462289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Image Placeholder 1">
            <a:extLst>
              <a:ext uri="{FF2B5EF4-FFF2-40B4-BE49-F238E27FC236}">
                <a16:creationId xmlns:a16="http://schemas.microsoft.com/office/drawing/2014/main" id="{F75C460B-C50F-C848-879D-26A6DD305F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0" name="Notes Placeholder 2">
            <a:extLst>
              <a:ext uri="{FF2B5EF4-FFF2-40B4-BE49-F238E27FC236}">
                <a16:creationId xmlns:a16="http://schemas.microsoft.com/office/drawing/2014/main" id="{CB9E6984-E614-5044-9CEF-F4E96FC670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53251" name="Slide Number Placeholder 3">
            <a:extLst>
              <a:ext uri="{FF2B5EF4-FFF2-40B4-BE49-F238E27FC236}">
                <a16:creationId xmlns:a16="http://schemas.microsoft.com/office/drawing/2014/main" id="{94B1CD33-E5C9-7648-A832-71223A0118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A0D27C3-0333-8F49-B5ED-8B387D29EECB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39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>
            <a:extLst>
              <a:ext uri="{FF2B5EF4-FFF2-40B4-BE49-F238E27FC236}">
                <a16:creationId xmlns:a16="http://schemas.microsoft.com/office/drawing/2014/main" id="{4FB94EA3-958C-704A-9D02-0CFB35C31BB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>
            <a:extLst>
              <a:ext uri="{FF2B5EF4-FFF2-40B4-BE49-F238E27FC236}">
                <a16:creationId xmlns:a16="http://schemas.microsoft.com/office/drawing/2014/main" id="{804D1EBC-8AE3-804F-9A79-59CCF45962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B3EA9CE3-9AA4-1040-B3F1-E2F209D097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00E203F-EC04-564D-AC6E-29BEE23BE1EA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41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24A23923-9545-A941-8DA5-03B3F662FAB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632C1669-80D7-5943-BE35-697DE3826F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37A3B5D0-1218-1046-A1C1-D02D831E99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12A75E-30D3-6848-8FCE-5A58F6E65309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42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PT" altLang="pt-PT" sz="1200" dirty="0">
              <a:solidFill>
                <a:srgbClr val="6E593E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10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297866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Validar o M. de Cameriere na estimativa da idade de crianças moçambicanas por meio da medição das aberturas apicais dos dentes mandibulares esquerdos utilizando OPTs de indivíduos entre 6 e 16 anos de idade realizadas entre 2014 e 2020.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11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288343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MZ" dirty="0"/>
              <a:t>mostra disponíbel na clínica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16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598118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18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1327667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75757C89-796C-7249-91BC-34D038A8101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23B03CA3-FA5D-B848-A7C2-B15719EC25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MZ" altLang="en-MZ"/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100307B3-76DF-F343-BB62-3D36C70DD0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1DBA5F4-F4DD-954B-BFBE-3B51B89FF60B}" type="slidenum">
              <a:rPr lang="pt-PT" altLang="en-MZ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26</a:t>
            </a:fld>
            <a:endParaRPr lang="pt-PT" altLang="en-MZ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</a:rPr>
              <a:t>Teste de </a:t>
            </a:r>
            <a:r>
              <a:rPr lang="pt-PT" altLang="pt-PT" sz="1200" dirty="0" err="1">
                <a:solidFill>
                  <a:srgbClr val="6E593E"/>
                </a:solidFill>
                <a:latin typeface="Verdana" panose="020B0604030504040204" pitchFamily="34" charset="0"/>
              </a:rPr>
              <a:t>Wilcoxon</a:t>
            </a:r>
            <a:endParaRPr lang="pt-PT" altLang="pt-PT" sz="12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endParaRPr lang="pt-PT" altLang="pt-PT" sz="12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27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2116779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</a:rPr>
              <a:t>O teste de </a:t>
            </a:r>
            <a:r>
              <a:rPr lang="pt-PT" altLang="pt-PT" sz="1200" dirty="0" err="1">
                <a:solidFill>
                  <a:srgbClr val="6E593E"/>
                </a:solidFill>
                <a:latin typeface="Verdana" panose="020B0604030504040204" pitchFamily="34" charset="0"/>
              </a:rPr>
              <a:t>Wilcoxon</a:t>
            </a: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</a:rPr>
              <a:t>: Sem diferenças significativas entre ID e IC para ⛢ (p = 0.3503) e </a:t>
            </a:r>
            <a:r>
              <a:rPr lang="pt-PT" altLang="pt-PT" sz="1800" dirty="0">
                <a:solidFill>
                  <a:srgbClr val="6E593E"/>
                </a:solidFill>
                <a:latin typeface="Verdana" panose="020B0604030504040204" pitchFamily="34" charset="0"/>
              </a:rPr>
              <a:t>♁</a:t>
            </a: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</a:rPr>
              <a:t> (p= 0.5108);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altLang="pt-PT" sz="1200" dirty="0">
                <a:solidFill>
                  <a:srgbClr val="6E593E"/>
                </a:solidFill>
                <a:latin typeface="Verdana" panose="020B0604030504040204" pitchFamily="34" charset="0"/>
              </a:rPr>
              <a:t>Método adaptado na RSA resultou na E. de regressão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E0C6FB0-EBC7-6145-84A6-E7BA617DBF70}" type="slidenum">
              <a:rPr lang="pt-PT" altLang="en-MZ" smtClean="0"/>
              <a:pPr>
                <a:defRPr/>
              </a:pPr>
              <a:t>28</a:t>
            </a:fld>
            <a:endParaRPr lang="pt-PT" altLang="en-MZ"/>
          </a:p>
        </p:txBody>
      </p:sp>
    </p:spTree>
    <p:extLst>
      <p:ext uri="{BB962C8B-B14F-4D97-AF65-F5344CB8AC3E}">
        <p14:creationId xmlns:p14="http://schemas.microsoft.com/office/powerpoint/2010/main" val="2270098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305F2-2D28-CD47-AAD7-14AD675C1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63DF42-A78E-4546-AB6F-BEB90C92F3E5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CA840-A2D8-EB4B-9F57-68A446E7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59DFE-1680-2440-ACC2-C292C2857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116A0C-E836-DA4A-BA24-742BF8EC254D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71947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6482F-6E4B-D44B-AB63-8FC1CD4D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7CAF9C-E652-F54D-B547-4A0E8A2FE2E9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6447B-A08C-5242-B848-8B306FCB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790D3-8255-9447-9A8C-697CADD7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B53918-B578-0443-AB8C-88D7ACEE2EAC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301611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5A911-735F-3F40-9EE6-1DE9C69E1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8877E0-63C6-8948-A89D-56CD4D778963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7B054-02E2-8843-86DB-CBC37049B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6D3D5-A433-3942-90DD-AE61F86FB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F49F66-E0A9-CE41-B50B-29A259470526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416928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3DA25-11F6-7C4A-9472-D661339B9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3DFBE0-06F2-1641-AE6F-D295882F5D9A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6E193-7A70-4345-BF2E-499964F27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1915E-3FAC-7D4C-9659-169B7C381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9D0B71-4B92-D646-B332-DF9888D0C0DD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3621678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B130B-D973-DC47-883C-605927A0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122B69-9D4E-574A-9EAB-B4E6C8101811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7D5C3-EBFD-C94E-8814-A8D355DD5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53C55-9BB1-F74E-A64E-99E13604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12450-1165-6B4B-AD9C-EF1996357D03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305303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B5CFDE6-C187-334F-BA56-AB9DF66B5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97AC43-6295-4F4C-8DB5-B3B3A0AB82FB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1C3E36-CF09-C143-856D-743736445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088ACA-CA7C-5544-AB96-5FCE8D8DE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EC79B0-E04F-8346-86D3-CA36EC9AA8C4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16133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257CBF-DBE9-4049-9965-69ACC5FBB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D1FDB1-98F1-784D-A93D-A2BC6ADB52F4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6F6717F-89A7-B34E-A53B-179DE28CF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6C1F195-A6C2-C349-9B3B-980D853D8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4E1982-FF82-0941-9395-81582AAD7548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3046789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3AB91C8-AEE4-414D-8837-C0157FDBC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229E35-2422-C847-8BB7-9DE5C6374E56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843811F-E78F-E244-8D3F-D94766F78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A6AB8D6-682E-8F49-9663-EED450E6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603B93-ED9C-F44B-932F-EFBB2B0A78C4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428178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97818B2-0B88-674B-9C41-B16F95D61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7089EC-CD58-DA4C-8F48-E231A6B0F145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C82211B-298D-6145-8B6C-2BCB481B1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5F151C8-809F-EB40-ABBF-80A8B19A6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C8A832-4D83-3F47-802C-E903C8B56D34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1870891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151767A-669C-3A46-BE70-B357196E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F77BA-2728-504C-AF85-31ED082DC868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940BB2-8675-D245-B53C-789C0C628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BEE54F4-7583-134A-8AD8-EFB7031CC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6DD22-75CC-BF4A-BE3E-99087DDC10BE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2441045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91F4056-AA25-6542-AD88-EE4BD46A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B2226F-0584-5840-A668-BFB53874C60D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3EC166-6C3C-6A4F-B31E-5847A2835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FC14210-686B-9C45-BA4E-718C43395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1ADC31-864A-4347-98D5-DCF9AA419359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  <p:extLst>
      <p:ext uri="{BB962C8B-B14F-4D97-AF65-F5344CB8AC3E}">
        <p14:creationId xmlns:p14="http://schemas.microsoft.com/office/powerpoint/2010/main" val="1355288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FB93161-F326-F44D-9824-1FF95B75B6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Click to edit Master title style</a:t>
            </a:r>
            <a:endParaRPr lang="en-US" altLang="pt-PT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8C76ACA3-163E-9242-A8AE-4029C71CAC5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PT" altLang="pt-PT"/>
              <a:t>Click to edit Master text styles</a:t>
            </a:r>
          </a:p>
          <a:p>
            <a:pPr lvl="1"/>
            <a:r>
              <a:rPr lang="pt-PT" altLang="pt-PT"/>
              <a:t>Second level</a:t>
            </a:r>
          </a:p>
          <a:p>
            <a:pPr lvl="2"/>
            <a:r>
              <a:rPr lang="pt-PT" altLang="pt-PT"/>
              <a:t>Third level</a:t>
            </a:r>
          </a:p>
          <a:p>
            <a:pPr lvl="3"/>
            <a:r>
              <a:rPr lang="pt-PT" altLang="pt-PT"/>
              <a:t>Fourth level</a:t>
            </a:r>
          </a:p>
          <a:p>
            <a:pPr lvl="4"/>
            <a:r>
              <a:rPr lang="pt-PT" altLang="pt-PT"/>
              <a:t>Fifth level</a:t>
            </a:r>
            <a:endParaRPr lang="en-US" alt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18DA1-22A0-CD40-9F77-0B4906852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DB0A5422-502F-6C4B-ABA9-41598B436B73}" type="datetime1">
              <a:rPr lang="en-US" altLang="pt-PT"/>
              <a:pPr>
                <a:defRPr/>
              </a:pPr>
              <a:t>7/27/20</a:t>
            </a:fld>
            <a:endParaRPr lang="en-US" alt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CCD1-6424-734E-A7CF-232ED6645C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A5456-B37E-0642-A28A-8E64737A8A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3AAC0E7-B231-424D-97D8-C2242FDEDD8F}" type="slidenum">
              <a:rPr lang="en-US" altLang="pt-PT"/>
              <a:pPr>
                <a:defRPr/>
              </a:pPr>
              <a:t>‹#›</a:t>
            </a:fld>
            <a:endParaRPr lang="en-US" alt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pitchFamily="-112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4.tiff"/><Relationship Id="rId7" Type="http://schemas.openxmlformats.org/officeDocument/2006/relationships/image" Target="../media/image26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https://s3-eu-central-1.amazonaws.com/content.gulbenkian.pt/wp-content/uploads/2017/01/29200114/logo_fundacao_pt.png" TargetMode="External"/><Relationship Id="rId4" Type="http://schemas.openxmlformats.org/officeDocument/2006/relationships/image" Target="../media/image25.png"/><Relationship Id="rId9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CD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3">
            <a:extLst>
              <a:ext uri="{FF2B5EF4-FFF2-40B4-BE49-F238E27FC236}">
                <a16:creationId xmlns:a16="http://schemas.microsoft.com/office/drawing/2014/main" id="{5590C5E0-9624-FF46-BD18-3F0BB2EA3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575" y="2091421"/>
            <a:ext cx="3190850" cy="2675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8">
            <a:extLst>
              <a:ext uri="{FF2B5EF4-FFF2-40B4-BE49-F238E27FC236}">
                <a16:creationId xmlns:a16="http://schemas.microsoft.com/office/drawing/2014/main" id="{B493A0EC-ED1E-224D-9E10-E9D3F3593F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7411" name="TextBox 3">
            <a:extLst>
              <a:ext uri="{FF2B5EF4-FFF2-40B4-BE49-F238E27FC236}">
                <a16:creationId xmlns:a16="http://schemas.microsoft.com/office/drawing/2014/main" id="{BDC0E25E-0408-A549-838C-770ECA1F5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375487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0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800" b="1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Geral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Validar M. Cameriere et al. (2006) em Moçambique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Faixa etária: 6 a 16 anos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 err="1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OPTs</a:t>
            </a: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2014-2020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6B6609B1-ABAB-DA47-8C15-C1EA06C5F8F4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6E7BD3E7-DCA8-9441-BA02-387F81EBD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8">
            <a:extLst>
              <a:ext uri="{FF2B5EF4-FFF2-40B4-BE49-F238E27FC236}">
                <a16:creationId xmlns:a16="http://schemas.microsoft.com/office/drawing/2014/main" id="{B493A0EC-ED1E-224D-9E10-E9D3F3593F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7411" name="TextBox 3">
            <a:extLst>
              <a:ext uri="{FF2B5EF4-FFF2-40B4-BE49-F238E27FC236}">
                <a16:creationId xmlns:a16="http://schemas.microsoft.com/office/drawing/2014/main" id="{BDC0E25E-0408-A549-838C-770ECA1F5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13986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</a:t>
            </a:r>
            <a:endParaRPr lang="pt-PT" altLang="pt-PT" sz="28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800" b="1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800" b="1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Específicos</a:t>
            </a: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Calcular a idade com M. Cameriere e Angelakopoulos et al. (2019)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Identificar as variáveis e interações significativas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Testar os Modelos de Cameriere et al. (2006) e de </a:t>
            </a:r>
            <a:r>
              <a:rPr lang="pt-PT" altLang="pt-PT" sz="2400" dirty="0" err="1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Angelakopoulos</a:t>
            </a: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al. (2019)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Criar modelo de E. idade para Moçambique</a:t>
            </a: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7455DABA-1116-EF4E-B4E2-6384C51DB232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1FDAA85B-CB46-2142-8021-E198256D5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71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8">
            <a:extLst>
              <a:ext uri="{FF2B5EF4-FFF2-40B4-BE49-F238E27FC236}">
                <a16:creationId xmlns:a16="http://schemas.microsoft.com/office/drawing/2014/main" id="{E11298B6-D1C5-3C4A-9765-A3B1B3D666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7411" name="TextBox 3">
            <a:extLst>
              <a:ext uri="{FF2B5EF4-FFF2-40B4-BE49-F238E27FC236}">
                <a16:creationId xmlns:a16="http://schemas.microsoft.com/office/drawing/2014/main" id="{36C83D15-85EB-7A4F-81AC-491D63865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49244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PERGUNTAS DO ESTUDO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0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M. de Cameriere et al. (2006) pode ser aplicado em Moçambique?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Há diferenças entre IC e ID (M. de </a:t>
            </a:r>
            <a:r>
              <a:rPr lang="pt-PT" altLang="pt-PT" sz="2400" dirty="0" err="1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Camereire</a:t>
            </a: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nas crianças moçambicanas?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Há diferenças entre os sexos? Se sim, em qual dos sexos, o M. de Cameriere funciona melhor?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endParaRPr lang="pt-PT" alt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pt-PT" alt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Caso o M. de Cameriere não se aplique, poder-se-á desenvolver uma E de regressão?</a:t>
            </a: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2AC2DCD-BAF5-4547-BC84-A3066D9C807A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0ED8954F-1A37-6C45-821E-888B7D389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8">
            <a:extLst>
              <a:ext uri="{FF2B5EF4-FFF2-40B4-BE49-F238E27FC236}">
                <a16:creationId xmlns:a16="http://schemas.microsoft.com/office/drawing/2014/main" id="{8A468605-343A-0D46-87E6-95177DD9F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21507" name="TextBox 3">
            <a:extLst>
              <a:ext uri="{FF2B5EF4-FFF2-40B4-BE49-F238E27FC236}">
                <a16:creationId xmlns:a16="http://schemas.microsoft.com/office/drawing/2014/main" id="{AEF77433-0841-4E41-931A-BAC49B5AE1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ÁREA DE ESTUDO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8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B884D5F-7474-2D47-9B47-FEA00D165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1"/>
          <a:stretch/>
        </p:blipFill>
        <p:spPr>
          <a:xfrm>
            <a:off x="2963689" y="2019730"/>
            <a:ext cx="6264622" cy="4393697"/>
          </a:xfrm>
          <a:prstGeom prst="rect">
            <a:avLst/>
          </a:prstGeom>
          <a:ln w="12700">
            <a:solidFill>
              <a:schemeClr val="bg2">
                <a:lumMod val="50000"/>
              </a:schemeClr>
            </a:solidFill>
          </a:ln>
        </p:spPr>
      </p:pic>
      <p:sp>
        <p:nvSpPr>
          <p:cNvPr id="21510" name="Rectangle 4">
            <a:extLst>
              <a:ext uri="{FF2B5EF4-FFF2-40B4-BE49-F238E27FC236}">
                <a16:creationId xmlns:a16="http://schemas.microsoft.com/office/drawing/2014/main" id="{2E00D77A-81EB-5948-B9FF-6EB0A00B8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988" y="6392864"/>
            <a:ext cx="21590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1600">
                <a:solidFill>
                  <a:srgbClr val="6E593E"/>
                </a:solidFill>
                <a:latin typeface="Verdana" panose="020B0604030504040204" pitchFamily="34" charset="0"/>
              </a:rPr>
              <a:t>Fonte: Google Map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C0986F-D227-364A-980F-DEFDBC5EF2D0}"/>
              </a:ext>
            </a:extLst>
          </p:cNvPr>
          <p:cNvSpPr/>
          <p:nvPr/>
        </p:nvSpPr>
        <p:spPr>
          <a:xfrm>
            <a:off x="2962645" y="5951762"/>
            <a:ext cx="3021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eaLnBrk="1" hangingPunct="1"/>
            <a:r>
              <a:rPr lang="pt-PT" altLang="pt-PT" dirty="0">
                <a:latin typeface="Verdana" panose="020B0604030504040204" pitchFamily="34" charset="0"/>
              </a:rPr>
              <a:t>Clínica </a:t>
            </a:r>
            <a:r>
              <a:rPr lang="pt-PT" altLang="pt-PT" i="1" dirty="0" err="1">
                <a:latin typeface="Verdana" panose="020B0604030504040204" pitchFamily="34" charset="0"/>
              </a:rPr>
              <a:t>DentalCare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8" name="Retângulo 3">
            <a:extLst>
              <a:ext uri="{FF2B5EF4-FFF2-40B4-BE49-F238E27FC236}">
                <a16:creationId xmlns:a16="http://schemas.microsoft.com/office/drawing/2014/main" id="{C763CD91-183B-FF47-8F89-52ADB9431DA0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C9145B3A-16A2-2C41-8F04-A993E3A84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8">
            <a:extLst>
              <a:ext uri="{FF2B5EF4-FFF2-40B4-BE49-F238E27FC236}">
                <a16:creationId xmlns:a16="http://schemas.microsoft.com/office/drawing/2014/main" id="{CF4118DE-3108-6A43-AF22-69AFA257F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8435" name="TextBox 3">
            <a:extLst>
              <a:ext uri="{FF2B5EF4-FFF2-40B4-BE49-F238E27FC236}">
                <a16:creationId xmlns:a16="http://schemas.microsoft.com/office/drawing/2014/main" id="{510FE7F1-1B1A-F243-81A1-8A37BF3298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2063750"/>
            <a:ext cx="10800000" cy="267765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Critérios de inclusão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Faixa etária: 6 e 16 anos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Sexo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Nacionalidade e naturalidade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Sem patologias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Fichas clínicas completas</a:t>
            </a:r>
          </a:p>
          <a:p>
            <a:pPr marL="285750" indent="-285750" eaLnBrk="1" hangingPunct="1">
              <a:spcBef>
                <a:spcPct val="0"/>
              </a:spcBef>
              <a:buFont typeface="Wingdings" pitchFamily="2" charset="2"/>
              <a:buChar char="Ø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Alta resolução de OPT</a:t>
            </a:r>
          </a:p>
        </p:txBody>
      </p:sp>
      <p:sp>
        <p:nvSpPr>
          <p:cNvPr id="23559" name="TextBox 3">
            <a:extLst>
              <a:ext uri="{FF2B5EF4-FFF2-40B4-BE49-F238E27FC236}">
                <a16:creationId xmlns:a16="http://schemas.microsoft.com/office/drawing/2014/main" id="{FD58E110-BF02-8542-89F8-0CBC9482F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5492039"/>
            <a:ext cx="108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Projeto aprovado pelo (CNBS) em Moçambique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AE4B4B08-632A-634C-A90D-FD49AA9394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AMOSTRA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4F145-9FDA-0441-BFDF-E18A74B12E5F}"/>
              </a:ext>
            </a:extLst>
          </p:cNvPr>
          <p:cNvSpPr/>
          <p:nvPr/>
        </p:nvSpPr>
        <p:spPr>
          <a:xfrm>
            <a:off x="4146513" y="6524625"/>
            <a:ext cx="63309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Cameriere et al. (2006); Angelakopoulos et al. (2019)</a:t>
            </a:r>
          </a:p>
        </p:txBody>
      </p:sp>
      <p:sp>
        <p:nvSpPr>
          <p:cNvPr id="11" name="Retângulo 3">
            <a:extLst>
              <a:ext uri="{FF2B5EF4-FFF2-40B4-BE49-F238E27FC236}">
                <a16:creationId xmlns:a16="http://schemas.microsoft.com/office/drawing/2014/main" id="{1DDD8E0E-CF4F-3948-AEAD-FC7001103A5D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2" name="Imagem 5">
            <a:extLst>
              <a:ext uri="{FF2B5EF4-FFF2-40B4-BE49-F238E27FC236}">
                <a16:creationId xmlns:a16="http://schemas.microsoft.com/office/drawing/2014/main" id="{2964CFE4-48AC-184F-9091-2666BD1F2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3196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8">
            <a:extLst>
              <a:ext uri="{FF2B5EF4-FFF2-40B4-BE49-F238E27FC236}">
                <a16:creationId xmlns:a16="http://schemas.microsoft.com/office/drawing/2014/main" id="{625A660B-B076-BE48-9FA3-228D3A5D1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6297F12-2D51-1F4D-BC8B-1A9CC1CAA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112385"/>
              </p:ext>
            </p:extLst>
          </p:nvPr>
        </p:nvGraphicFramePr>
        <p:xfrm>
          <a:off x="2567645" y="1970662"/>
          <a:ext cx="7056711" cy="4754880"/>
        </p:xfrm>
        <a:graphic>
          <a:graphicData uri="http://schemas.openxmlformats.org/drawingml/2006/table">
            <a:tbl>
              <a:tblPr firstRow="1" firstCol="1" bandRow="1">
                <a:effectLst/>
                <a:tableStyleId>{5C22544A-7EE6-4342-B048-85BDC9FD1C3A}</a:tableStyleId>
              </a:tblPr>
              <a:tblGrid>
                <a:gridCol w="22451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0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06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02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205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Idade (anos)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Feminino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Masculino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Total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6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10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11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13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10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18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17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2205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Total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42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78</a:t>
                      </a:r>
                      <a:endParaRPr lang="en-MZ" sz="2400" b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pt-PT" sz="2400" b="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120</a:t>
                      </a:r>
                      <a:endParaRPr lang="en-MZ" sz="2400" b="0" dirty="0">
                        <a:solidFill>
                          <a:schemeClr val="bg2">
                            <a:lumMod val="50000"/>
                          </a:schemeClr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2" marR="68582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4" name="Frame 23">
            <a:extLst>
              <a:ext uri="{FF2B5EF4-FFF2-40B4-BE49-F238E27FC236}">
                <a16:creationId xmlns:a16="http://schemas.microsoft.com/office/drawing/2014/main" id="{44941343-D7FA-5D44-A05B-3075C1F8B3B0}"/>
              </a:ext>
            </a:extLst>
          </p:cNvPr>
          <p:cNvSpPr/>
          <p:nvPr/>
        </p:nvSpPr>
        <p:spPr>
          <a:xfrm>
            <a:off x="2567645" y="2996953"/>
            <a:ext cx="7056711" cy="2664295"/>
          </a:xfrm>
          <a:prstGeom prst="frame">
            <a:avLst>
              <a:gd name="adj1" fmla="val 3225"/>
            </a:avLst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>
              <a:ln>
                <a:solidFill>
                  <a:srgbClr val="FF000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Retângulo 3">
            <a:extLst>
              <a:ext uri="{FF2B5EF4-FFF2-40B4-BE49-F238E27FC236}">
                <a16:creationId xmlns:a16="http://schemas.microsoft.com/office/drawing/2014/main" id="{55FA7ABA-E13D-074E-8BA1-AFB9B40C12B0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E41C00A3-92C8-3840-A457-44E716E39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FB9541E4-51AA-1E47-8826-07C66DD9EA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AMOSTRA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8">
            <a:extLst>
              <a:ext uri="{FF2B5EF4-FFF2-40B4-BE49-F238E27FC236}">
                <a16:creationId xmlns:a16="http://schemas.microsoft.com/office/drawing/2014/main" id="{625A660B-B076-BE48-9FA3-228D3A5D1D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AF5AFE1C-C002-5542-8B77-4B54D0E37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29716" r="25224" b="29703"/>
          <a:stretch>
            <a:fillRect/>
          </a:stretch>
        </p:blipFill>
        <p:spPr bwMode="auto">
          <a:xfrm>
            <a:off x="3024772" y="2492896"/>
            <a:ext cx="6137548" cy="379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8272F1-161E-7C4E-BF52-5A8AE26CB06A}"/>
              </a:ext>
            </a:extLst>
          </p:cNvPr>
          <p:cNvSpPr txBox="1"/>
          <p:nvPr/>
        </p:nvSpPr>
        <p:spPr bwMode="auto">
          <a:xfrm>
            <a:off x="6528048" y="3026950"/>
            <a:ext cx="1149674" cy="584775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l" eaLnBrk="1" hangingPunct="1"/>
            <a:r>
              <a:rPr lang="en-MZ" sz="3200" dirty="0">
                <a:latin typeface="Verdana" panose="020B0604030504040204" pitchFamily="34" charset="0"/>
              </a:rPr>
              <a:t>35%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75FCA1-D70A-7E46-9277-D2BE9CEBD386}"/>
              </a:ext>
            </a:extLst>
          </p:cNvPr>
          <p:cNvSpPr txBox="1"/>
          <p:nvPr/>
        </p:nvSpPr>
        <p:spPr bwMode="auto">
          <a:xfrm>
            <a:off x="4943872" y="4041338"/>
            <a:ext cx="1149674" cy="5847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l" eaLnBrk="1" hangingPunct="1"/>
            <a:r>
              <a:rPr lang="en-MZ" sz="3200" dirty="0">
                <a:solidFill>
                  <a:schemeClr val="bg1"/>
                </a:solidFill>
                <a:latin typeface="Verdana" panose="020B0604030504040204" pitchFamily="34" charset="0"/>
              </a:rPr>
              <a:t>65%</a:t>
            </a:r>
          </a:p>
        </p:txBody>
      </p:sp>
      <p:sp>
        <p:nvSpPr>
          <p:cNvPr id="9" name="Retângulo 3">
            <a:extLst>
              <a:ext uri="{FF2B5EF4-FFF2-40B4-BE49-F238E27FC236}">
                <a16:creationId xmlns:a16="http://schemas.microsoft.com/office/drawing/2014/main" id="{B9427636-8CFB-1F44-A8D6-4FAE8337A9C6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" name="Imagem 5">
            <a:extLst>
              <a:ext uri="{FF2B5EF4-FFF2-40B4-BE49-F238E27FC236}">
                <a16:creationId xmlns:a16="http://schemas.microsoft.com/office/drawing/2014/main" id="{FA971CCC-D53F-8E48-B065-627042E4D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3">
            <a:extLst>
              <a:ext uri="{FF2B5EF4-FFF2-40B4-BE49-F238E27FC236}">
                <a16:creationId xmlns:a16="http://schemas.microsoft.com/office/drawing/2014/main" id="{05E839B4-8382-DD4C-AAA4-5C8A15359D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AMOSTRA</a:t>
            </a:r>
          </a:p>
        </p:txBody>
      </p:sp>
    </p:spTree>
    <p:extLst>
      <p:ext uri="{BB962C8B-B14F-4D97-AF65-F5344CB8AC3E}">
        <p14:creationId xmlns:p14="http://schemas.microsoft.com/office/powerpoint/2010/main" val="30761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8">
            <a:extLst>
              <a:ext uri="{FF2B5EF4-FFF2-40B4-BE49-F238E27FC236}">
                <a16:creationId xmlns:a16="http://schemas.microsoft.com/office/drawing/2014/main" id="{CF4118DE-3108-6A43-AF22-69AFA257F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64414F-FC55-3645-A5EA-80600A136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145" y="2063750"/>
            <a:ext cx="6779711" cy="4774284"/>
          </a:xfrm>
          <a:prstGeom prst="rect">
            <a:avLst/>
          </a:prstGeom>
        </p:spPr>
      </p:pic>
      <p:sp>
        <p:nvSpPr>
          <p:cNvPr id="7" name="Retângulo 3">
            <a:extLst>
              <a:ext uri="{FF2B5EF4-FFF2-40B4-BE49-F238E27FC236}">
                <a16:creationId xmlns:a16="http://schemas.microsoft.com/office/drawing/2014/main" id="{501776D1-7784-B340-8903-87BF5832D620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Imagem 5">
            <a:extLst>
              <a:ext uri="{FF2B5EF4-FFF2-40B4-BE49-F238E27FC236}">
                <a16:creationId xmlns:a16="http://schemas.microsoft.com/office/drawing/2014/main" id="{B7EBDE71-016E-5442-ACC8-85D4A2760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272B364F-20C9-ED47-A198-6C77F02D7B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AMOSTRA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8">
            <a:extLst>
              <a:ext uri="{FF2B5EF4-FFF2-40B4-BE49-F238E27FC236}">
                <a16:creationId xmlns:a16="http://schemas.microsoft.com/office/drawing/2014/main" id="{5021462F-6AA3-3144-BE5B-6681818CD8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24579" name="TextBox 3">
            <a:extLst>
              <a:ext uri="{FF2B5EF4-FFF2-40B4-BE49-F238E27FC236}">
                <a16:creationId xmlns:a16="http://schemas.microsoft.com/office/drawing/2014/main" id="{1AEB02B5-5F27-6442-BA8C-32C804C3DF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pic>
        <p:nvPicPr>
          <p:cNvPr id="24581" name="Picture 9" descr="A picture containing photo, sitting, holding, black&#10;&#10;Description automatically generated">
            <a:extLst>
              <a:ext uri="{FF2B5EF4-FFF2-40B4-BE49-F238E27FC236}">
                <a16:creationId xmlns:a16="http://schemas.microsoft.com/office/drawing/2014/main" id="{6C4C0235-F923-8144-A8D6-5C7FC2599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5" t="17953" r="9625" b="3757"/>
          <a:stretch>
            <a:fillRect/>
          </a:stretch>
        </p:blipFill>
        <p:spPr bwMode="auto">
          <a:xfrm>
            <a:off x="2279650" y="2555875"/>
            <a:ext cx="7747000" cy="383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Parallelogram 10">
            <a:extLst>
              <a:ext uri="{FF2B5EF4-FFF2-40B4-BE49-F238E27FC236}">
                <a16:creationId xmlns:a16="http://schemas.microsoft.com/office/drawing/2014/main" id="{C81091E5-8FC7-4B45-ABAC-734AEA41833E}"/>
              </a:ext>
            </a:extLst>
          </p:cNvPr>
          <p:cNvSpPr/>
          <p:nvPr/>
        </p:nvSpPr>
        <p:spPr>
          <a:xfrm rot="20962060" flipH="1" flipV="1">
            <a:off x="5867400" y="4441826"/>
            <a:ext cx="2743200" cy="892175"/>
          </a:xfrm>
          <a:prstGeom prst="parallelogram">
            <a:avLst>
              <a:gd name="adj" fmla="val 19916"/>
            </a:avLst>
          </a:prstGeom>
          <a:noFill/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>
              <a:solidFill>
                <a:srgbClr val="FFC000"/>
              </a:solidFill>
            </a:endParaRPr>
          </a:p>
        </p:txBody>
      </p:sp>
      <p:sp>
        <p:nvSpPr>
          <p:cNvPr id="24583" name="Rectangle 16">
            <a:extLst>
              <a:ext uri="{FF2B5EF4-FFF2-40B4-BE49-F238E27FC236}">
                <a16:creationId xmlns:a16="http://schemas.microsoft.com/office/drawing/2014/main" id="{D2A4B9CB-1A51-7146-A969-EB766C14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16113"/>
            <a:ext cx="10800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800" b="1" dirty="0">
                <a:solidFill>
                  <a:srgbClr val="6E593E"/>
                </a:solidFill>
                <a:latin typeface="Verdana" panose="020B0604030504040204" pitchFamily="34" charset="0"/>
              </a:rPr>
              <a:t>Método de </a:t>
            </a:r>
            <a:r>
              <a:rPr lang="pt-PT" altLang="pt-PT" sz="28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sz="2800" b="1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8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800" b="1" dirty="0">
                <a:solidFill>
                  <a:srgbClr val="6E593E"/>
                </a:solidFill>
                <a:latin typeface="Verdana" panose="020B0604030504040204" pitchFamily="34" charset="0"/>
              </a:rPr>
              <a:t> al. (2006)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6A294A-E90B-0442-80CE-BE34F0580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15" t="46272" b="41962"/>
          <a:stretch>
            <a:fillRect/>
          </a:stretch>
        </p:blipFill>
        <p:spPr bwMode="auto">
          <a:xfrm>
            <a:off x="6743700" y="5951538"/>
            <a:ext cx="3359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Summing Junction 11">
            <a:extLst>
              <a:ext uri="{FF2B5EF4-FFF2-40B4-BE49-F238E27FC236}">
                <a16:creationId xmlns:a16="http://schemas.microsoft.com/office/drawing/2014/main" id="{62D13109-4086-E944-89A9-63BACA3AC08E}"/>
              </a:ext>
            </a:extLst>
          </p:cNvPr>
          <p:cNvSpPr/>
          <p:nvPr/>
        </p:nvSpPr>
        <p:spPr>
          <a:xfrm>
            <a:off x="9609138" y="5959475"/>
            <a:ext cx="493712" cy="420688"/>
          </a:xfrm>
          <a:prstGeom prst="flowChartSummingJunction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D9CF827-C19D-7141-8922-A415DE7A0578}"/>
              </a:ext>
            </a:extLst>
          </p:cNvPr>
          <p:cNvSpPr/>
          <p:nvPr/>
        </p:nvSpPr>
        <p:spPr>
          <a:xfrm>
            <a:off x="7967663" y="4376739"/>
            <a:ext cx="431800" cy="5413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BD1F4B-5C1F-6A4E-B230-21F5600C7627}"/>
              </a:ext>
            </a:extLst>
          </p:cNvPr>
          <p:cNvSpPr/>
          <p:nvPr/>
        </p:nvSpPr>
        <p:spPr>
          <a:xfrm>
            <a:off x="7368836" y="6461035"/>
            <a:ext cx="2792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altLang="en-MZ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en-MZ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 al. (2006) </a:t>
            </a:r>
            <a:endParaRPr lang="en-MZ" sz="1600" dirty="0"/>
          </a:p>
        </p:txBody>
      </p:sp>
      <p:sp>
        <p:nvSpPr>
          <p:cNvPr id="13" name="Retângulo 3">
            <a:extLst>
              <a:ext uri="{FF2B5EF4-FFF2-40B4-BE49-F238E27FC236}">
                <a16:creationId xmlns:a16="http://schemas.microsoft.com/office/drawing/2014/main" id="{9C0BC9E2-1497-134A-88C3-0B19A52CAC31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5" name="Imagem 5">
            <a:extLst>
              <a:ext uri="{FF2B5EF4-FFF2-40B4-BE49-F238E27FC236}">
                <a16:creationId xmlns:a16="http://schemas.microsoft.com/office/drawing/2014/main" id="{77A1777E-033C-9647-80F8-5D3DD32F7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Rectangle 1">
            <a:extLst>
              <a:ext uri="{FF2B5EF4-FFF2-40B4-BE49-F238E27FC236}">
                <a16:creationId xmlns:a16="http://schemas.microsoft.com/office/drawing/2014/main" id="{E4DCC73A-5ED3-B84B-B62A-6E15226E8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1788" y="6499226"/>
            <a:ext cx="452329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Vallar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, 1978;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Borrás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, 2014; Cunha et al., 2019</a:t>
            </a:r>
            <a:endParaRPr lang="en-MZ" altLang="en-MZ" sz="1400" dirty="0">
              <a:latin typeface="Arial" panose="020B0604020202020204" pitchFamily="34" charset="0"/>
            </a:endParaRPr>
          </a:p>
        </p:txBody>
      </p:sp>
      <p:pic>
        <p:nvPicPr>
          <p:cNvPr id="17418" name="Picture 12" descr="A picture containing film, photo, girl, person&#10;&#10;Description automatically generated">
            <a:extLst>
              <a:ext uri="{FF2B5EF4-FFF2-40B4-BE49-F238E27FC236}">
                <a16:creationId xmlns:a16="http://schemas.microsoft.com/office/drawing/2014/main" id="{6D9494BB-B8B0-5249-A6FB-83A88B723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2" t="33479" r="27180" b="7047"/>
          <a:stretch>
            <a:fillRect/>
          </a:stretch>
        </p:blipFill>
        <p:spPr bwMode="auto">
          <a:xfrm>
            <a:off x="3431741" y="2955548"/>
            <a:ext cx="5328519" cy="3397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EBD8AA6-69C8-5D4F-BF8E-16C1633D2CB3}"/>
              </a:ext>
            </a:extLst>
          </p:cNvPr>
          <p:cNvSpPr/>
          <p:nvPr/>
        </p:nvSpPr>
        <p:spPr>
          <a:xfrm>
            <a:off x="3431741" y="2955548"/>
            <a:ext cx="5328519" cy="339706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6411BD56-C575-9644-8CF1-066434EC36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600" dirty="0">
              <a:solidFill>
                <a:schemeClr val="bg2">
                  <a:lumMod val="10000"/>
                </a:schemeClr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600" dirty="0">
              <a:solidFill>
                <a:schemeClr val="bg2">
                  <a:lumMod val="10000"/>
                </a:schemeClr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</a:rPr>
              <a:t>OPTs com visualização panorâmica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</a:rPr>
              <a:t>Sem qualquer sobreposição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67B1AEA6-AAFC-0045-B9FC-93435A467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10" name="Retângulo 3">
            <a:extLst>
              <a:ext uri="{FF2B5EF4-FFF2-40B4-BE49-F238E27FC236}">
                <a16:creationId xmlns:a16="http://schemas.microsoft.com/office/drawing/2014/main" id="{B8F3C29B-854E-6746-91C9-EB2DA21EDEE9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1" name="Imagem 5">
            <a:extLst>
              <a:ext uri="{FF2B5EF4-FFF2-40B4-BE49-F238E27FC236}">
                <a16:creationId xmlns:a16="http://schemas.microsoft.com/office/drawing/2014/main" id="{F5C75E49-98DF-0B44-99F6-44F612E61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2290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CD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3">
            <a:extLst>
              <a:ext uri="{FF2B5EF4-FFF2-40B4-BE49-F238E27FC236}">
                <a16:creationId xmlns:a16="http://schemas.microsoft.com/office/drawing/2014/main" id="{36E3444D-60D6-EC4D-99F7-10793F62D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0264" y="920750"/>
            <a:ext cx="7991475" cy="564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pt-PT" altLang="pt-PT" sz="28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Jacinto Adriano </a:t>
            </a:r>
            <a:r>
              <a:rPr lang="pt-PT" altLang="pt-PT" sz="2800" dirty="0" err="1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Mathe</a:t>
            </a:r>
            <a:endParaRPr lang="pt-PT" altLang="pt-PT" sz="2800" dirty="0">
              <a:solidFill>
                <a:schemeClr val="bg2">
                  <a:lumMod val="1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387" name="Text Box 4">
            <a:extLst>
              <a:ext uri="{FF2B5EF4-FFF2-40B4-BE49-F238E27FC236}">
                <a16:creationId xmlns:a16="http://schemas.microsoft.com/office/drawing/2014/main" id="{5670F700-6F16-074D-A7E2-56AE6F04D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996" y="1664170"/>
            <a:ext cx="10836604" cy="2807821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pt-PT" cap="small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ESTIMATIVA DA IDADE PELA MEDIÇÃO DOS ÁPICES DOS DENTES MANDIBULARES PERMANENTES</a:t>
            </a:r>
          </a:p>
          <a:p>
            <a:pPr algn="ctr">
              <a:spcBef>
                <a:spcPct val="0"/>
              </a:spcBef>
              <a:buFontTx/>
              <a:buNone/>
              <a:defRPr/>
            </a:pPr>
            <a:endParaRPr lang="pt-PT" sz="2800" cap="small" dirty="0">
              <a:solidFill>
                <a:schemeClr val="bg2">
                  <a:lumMod val="1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  <a:defRPr/>
            </a:pPr>
            <a:r>
              <a:rPr lang="pt-PT" sz="2800" cap="small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VALIDAÇÃO DO MÉTODO DE CAMERIERE EM CRIANÇAS MOÇAMBICANAS</a:t>
            </a:r>
          </a:p>
        </p:txBody>
      </p:sp>
      <p:sp>
        <p:nvSpPr>
          <p:cNvPr id="15364" name="Text Box 6">
            <a:extLst>
              <a:ext uri="{FF2B5EF4-FFF2-40B4-BE49-F238E27FC236}">
                <a16:creationId xmlns:a16="http://schemas.microsoft.com/office/drawing/2014/main" id="{AAE1ED7C-7D61-D244-B291-5955FA8A57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2563" y="5937250"/>
            <a:ext cx="43434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Julho de 2020</a:t>
            </a:r>
          </a:p>
        </p:txBody>
      </p:sp>
      <p:sp>
        <p:nvSpPr>
          <p:cNvPr id="15365" name="Text Box 5">
            <a:extLst>
              <a:ext uri="{FF2B5EF4-FFF2-40B4-BE49-F238E27FC236}">
                <a16:creationId xmlns:a16="http://schemas.microsoft.com/office/drawing/2014/main" id="{F286B309-9109-D840-A03A-3C631B81D4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298" y="4651377"/>
            <a:ext cx="10818302" cy="110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PT" altLang="pt-PT" sz="20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Dissertação no âmbito do Mestrado em Antropologia Forense, orientada pela Professora Doutora Eugénia Cunha e pelo Professor Doutor Roberto </a:t>
            </a:r>
            <a:r>
              <a:rPr lang="pt-PT" altLang="pt-PT" sz="2000" dirty="0" err="1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Cameriere</a:t>
            </a:r>
            <a:r>
              <a:rPr lang="pt-PT" altLang="pt-PT" sz="2000" dirty="0">
                <a:solidFill>
                  <a:schemeClr val="bg2">
                    <a:lumMod val="1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 apresentada ao Departamento de Ciências da Vida.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8">
            <a:extLst>
              <a:ext uri="{FF2B5EF4-FFF2-40B4-BE49-F238E27FC236}">
                <a16:creationId xmlns:a16="http://schemas.microsoft.com/office/drawing/2014/main" id="{2A4E14D6-1852-C24F-9BE2-04940F6971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25604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6237135-85B7-284C-833C-98957AA71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7"/>
          <a:stretch>
            <a:fillRect/>
          </a:stretch>
        </p:blipFill>
        <p:spPr bwMode="auto">
          <a:xfrm>
            <a:off x="2279650" y="2519363"/>
            <a:ext cx="7632700" cy="397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TextBox 3">
            <a:extLst>
              <a:ext uri="{FF2B5EF4-FFF2-40B4-BE49-F238E27FC236}">
                <a16:creationId xmlns:a16="http://schemas.microsoft.com/office/drawing/2014/main" id="{57902E87-0CB8-7C41-A727-3B6C0C91A1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B6B08EB-A076-284E-A4CF-7766B17B0EDE}"/>
              </a:ext>
            </a:extLst>
          </p:cNvPr>
          <p:cNvSpPr/>
          <p:nvPr/>
        </p:nvSpPr>
        <p:spPr>
          <a:xfrm>
            <a:off x="2563813" y="3644900"/>
            <a:ext cx="1371600" cy="331788"/>
          </a:xfrm>
          <a:prstGeom prst="frame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>
              <a:solidFill>
                <a:schemeClr val="tx1"/>
              </a:solidFill>
            </a:endParaRPr>
          </a:p>
        </p:txBody>
      </p:sp>
      <p:pic>
        <p:nvPicPr>
          <p:cNvPr id="6" name="Picture 5" descr="A close up of a measure&#10;&#10;Description automatically generated">
            <a:extLst>
              <a:ext uri="{FF2B5EF4-FFF2-40B4-BE49-F238E27FC236}">
                <a16:creationId xmlns:a16="http://schemas.microsoft.com/office/drawing/2014/main" id="{A6A24A92-FE28-1549-BB17-3D25E66E9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" t="36017" r="5185" b="33324"/>
          <a:stretch>
            <a:fillRect/>
          </a:stretch>
        </p:blipFill>
        <p:spPr bwMode="auto">
          <a:xfrm>
            <a:off x="4148138" y="3357564"/>
            <a:ext cx="3651250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8" name="Rectangle 14">
            <a:extLst>
              <a:ext uri="{FF2B5EF4-FFF2-40B4-BE49-F238E27FC236}">
                <a16:creationId xmlns:a16="http://schemas.microsoft.com/office/drawing/2014/main" id="{2806F25B-58EC-0849-90F4-3AEC72803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90726"/>
            <a:ext cx="108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Medições de OPTs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6BDE84-3BF5-794A-90E9-A793D5D91E34}"/>
              </a:ext>
            </a:extLst>
          </p:cNvPr>
          <p:cNvSpPr/>
          <p:nvPr/>
        </p:nvSpPr>
        <p:spPr>
          <a:xfrm>
            <a:off x="4146513" y="6524625"/>
            <a:ext cx="63309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en-MZ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 et al., 2020; Angelakopoulos et al., 2019</a:t>
            </a:r>
          </a:p>
        </p:txBody>
      </p:sp>
      <p:sp>
        <p:nvSpPr>
          <p:cNvPr id="11" name="Retângulo 3">
            <a:extLst>
              <a:ext uri="{FF2B5EF4-FFF2-40B4-BE49-F238E27FC236}">
                <a16:creationId xmlns:a16="http://schemas.microsoft.com/office/drawing/2014/main" id="{2E3BD811-939B-7948-BA44-DCA80C19D130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2" name="Imagem 5">
            <a:extLst>
              <a:ext uri="{FF2B5EF4-FFF2-40B4-BE49-F238E27FC236}">
                <a16:creationId xmlns:a16="http://schemas.microsoft.com/office/drawing/2014/main" id="{CB55F476-40E5-2640-98ED-E219AB07B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8">
            <a:extLst>
              <a:ext uri="{FF2B5EF4-FFF2-40B4-BE49-F238E27FC236}">
                <a16:creationId xmlns:a16="http://schemas.microsoft.com/office/drawing/2014/main" id="{259B5B21-0470-EF42-9F31-E5C098DB2C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26629" name="Picture 6" descr="A picture containing indoor, black, white, bed&#10;&#10;Description automatically generated">
            <a:extLst>
              <a:ext uri="{FF2B5EF4-FFF2-40B4-BE49-F238E27FC236}">
                <a16:creationId xmlns:a16="http://schemas.microsoft.com/office/drawing/2014/main" id="{CF1C22CA-B61D-A54E-AB71-E29096F1D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0" b="7526"/>
          <a:stretch>
            <a:fillRect/>
          </a:stretch>
        </p:blipFill>
        <p:spPr bwMode="auto">
          <a:xfrm>
            <a:off x="2300289" y="2555876"/>
            <a:ext cx="4929187" cy="399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0" name="Picture 7" descr="A picture containing shirt, cat&#10;&#10;Description automatically generated">
            <a:extLst>
              <a:ext uri="{FF2B5EF4-FFF2-40B4-BE49-F238E27FC236}">
                <a16:creationId xmlns:a16="http://schemas.microsoft.com/office/drawing/2014/main" id="{5D2C4909-550B-2543-BAEB-16CFE340C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61" t="24294" r="39252" b="21188"/>
          <a:stretch>
            <a:fillRect/>
          </a:stretch>
        </p:blipFill>
        <p:spPr bwMode="auto">
          <a:xfrm>
            <a:off x="7464426" y="4033923"/>
            <a:ext cx="2518119" cy="2501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93EE8FA-09B7-B14D-B22D-63C110845FFB}"/>
              </a:ext>
            </a:extLst>
          </p:cNvPr>
          <p:cNvSpPr/>
          <p:nvPr/>
        </p:nvSpPr>
        <p:spPr>
          <a:xfrm>
            <a:off x="8993188" y="3919539"/>
            <a:ext cx="233362" cy="23018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26632" name="Rectangle 2">
            <a:extLst>
              <a:ext uri="{FF2B5EF4-FFF2-40B4-BE49-F238E27FC236}">
                <a16:creationId xmlns:a16="http://schemas.microsoft.com/office/drawing/2014/main" id="{6C264CDC-AEA9-EE48-9B3C-0C458C135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3313" y="3803651"/>
            <a:ext cx="3794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en-MZ" sz="2400">
                <a:solidFill>
                  <a:srgbClr val="FFC000"/>
                </a:solidFill>
                <a:latin typeface="Verdana" panose="020B0604030504040204" pitchFamily="34" charset="0"/>
              </a:rPr>
              <a:t>4</a:t>
            </a:r>
            <a:endParaRPr lang="en-MZ" altLang="en-MZ" sz="2400">
              <a:solidFill>
                <a:srgbClr val="FFC000"/>
              </a:solidFill>
              <a:latin typeface="Arial" panose="020B0604020202020204" pitchFamily="34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4FC2455A-269B-6742-A579-37AD6ED04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4426" y="3259139"/>
            <a:ext cx="26971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H-altura do dente</a:t>
            </a: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356784B9-8A9D-7144-BCE2-9CFD12B9E5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4426" y="2555876"/>
            <a:ext cx="26971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L-aberturas apicais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EFC96E-C5AB-0F44-A3A5-BAF93CCC22A4}"/>
              </a:ext>
            </a:extLst>
          </p:cNvPr>
          <p:cNvSpPr/>
          <p:nvPr/>
        </p:nvSpPr>
        <p:spPr>
          <a:xfrm rot="19129313">
            <a:off x="3530600" y="4057651"/>
            <a:ext cx="503238" cy="114776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8AF16EE-0716-8D47-A4EB-45CCCB3C743B}"/>
              </a:ext>
            </a:extLst>
          </p:cNvPr>
          <p:cNvSpPr/>
          <p:nvPr/>
        </p:nvSpPr>
        <p:spPr>
          <a:xfrm rot="19129313">
            <a:off x="4024313" y="3432175"/>
            <a:ext cx="417512" cy="45720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97C55E-55D4-FF46-A8E2-A51456A26C37}"/>
              </a:ext>
            </a:extLst>
          </p:cNvPr>
          <p:cNvSpPr/>
          <p:nvPr/>
        </p:nvSpPr>
        <p:spPr>
          <a:xfrm>
            <a:off x="4146513" y="6524625"/>
            <a:ext cx="63309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Cameriere et al. 2006; Angelakopoulos et al. 2019</a:t>
            </a:r>
          </a:p>
        </p:txBody>
      </p:sp>
      <p:sp>
        <p:nvSpPr>
          <p:cNvPr id="16" name="Retângulo 3">
            <a:extLst>
              <a:ext uri="{FF2B5EF4-FFF2-40B4-BE49-F238E27FC236}">
                <a16:creationId xmlns:a16="http://schemas.microsoft.com/office/drawing/2014/main" id="{4DE71DB9-A68A-4346-80F6-D0E612F20EF3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Imagem 5">
            <a:extLst>
              <a:ext uri="{FF2B5EF4-FFF2-40B4-BE49-F238E27FC236}">
                <a16:creationId xmlns:a16="http://schemas.microsoft.com/office/drawing/2014/main" id="{D593C4E5-74CB-AF47-932E-B9AFCED62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3">
            <a:extLst>
              <a:ext uri="{FF2B5EF4-FFF2-40B4-BE49-F238E27FC236}">
                <a16:creationId xmlns:a16="http://schemas.microsoft.com/office/drawing/2014/main" id="{E1512DA9-031D-CC41-B37B-E6417ADAA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528204F2-C0D1-484E-9815-B7DE7AB27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90726"/>
            <a:ext cx="108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Medições de OPTs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3" grpId="0" animBg="1"/>
      <p:bldP spid="3" grpId="1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1" name="Rectangle 9">
            <a:extLst>
              <a:ext uri="{FF2B5EF4-FFF2-40B4-BE49-F238E27FC236}">
                <a16:creationId xmlns:a16="http://schemas.microsoft.com/office/drawing/2014/main" id="{6A9A2336-000D-B644-B808-326F758C5E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0306" y="2452451"/>
            <a:ext cx="3828037" cy="341632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Variáveis do estudo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IC=Data(OPT)-Data( 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Nasc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.)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Sexo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D1-D7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S=D1+D2..+D7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N-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nr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. ápices encerrados</a:t>
            </a:r>
          </a:p>
        </p:txBody>
      </p:sp>
      <p:sp>
        <p:nvSpPr>
          <p:cNvPr id="27722" name="Rectangle 2">
            <a:extLst>
              <a:ext uri="{FF2B5EF4-FFF2-40B4-BE49-F238E27FC236}">
                <a16:creationId xmlns:a16="http://schemas.microsoft.com/office/drawing/2014/main" id="{6D9EA44C-66D9-BC43-B135-FBB5D6948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80725"/>
            <a:ext cx="2778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Base de dados 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27723" name="Rectangle 11">
            <a:extLst>
              <a:ext uri="{FF2B5EF4-FFF2-40B4-BE49-F238E27FC236}">
                <a16:creationId xmlns:a16="http://schemas.microsoft.com/office/drawing/2014/main" id="{EE0F5884-B2C7-C549-892E-CFFB29816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3659" y="2442390"/>
            <a:ext cx="3633788" cy="341632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Concordância </a:t>
            </a:r>
            <a:r>
              <a:rPr lang="pt-PT" altLang="pt-PT" sz="24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inter</a:t>
            </a: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 e </a:t>
            </a:r>
            <a:r>
              <a:rPr lang="pt-PT" altLang="pt-PT" sz="24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intra</a:t>
            </a: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 ob.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Amostra: 20%</a:t>
            </a:r>
            <a:b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</a:b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Inter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. de tempo= 2S</a:t>
            </a: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Teste = CCI</a:t>
            </a: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792968-30A2-5244-ABB8-380C48F99CE5}"/>
              </a:ext>
            </a:extLst>
          </p:cNvPr>
          <p:cNvSpPr/>
          <p:nvPr/>
        </p:nvSpPr>
        <p:spPr>
          <a:xfrm>
            <a:off x="4146513" y="6524625"/>
            <a:ext cx="63309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Cameriere et al. 2006; Angelakopoulos et al. 2019</a:t>
            </a:r>
          </a:p>
        </p:txBody>
      </p:sp>
      <p:sp>
        <p:nvSpPr>
          <p:cNvPr id="10" name="Retângulo 3">
            <a:extLst>
              <a:ext uri="{FF2B5EF4-FFF2-40B4-BE49-F238E27FC236}">
                <a16:creationId xmlns:a16="http://schemas.microsoft.com/office/drawing/2014/main" id="{70FBDF34-DC31-D740-8CD4-DE969129467A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1" name="Imagem 5">
            <a:extLst>
              <a:ext uri="{FF2B5EF4-FFF2-40B4-BE49-F238E27FC236}">
                <a16:creationId xmlns:a16="http://schemas.microsoft.com/office/drawing/2014/main" id="{E319B1CC-B53A-6E4D-8983-DB420B09B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3">
            <a:extLst>
              <a:ext uri="{FF2B5EF4-FFF2-40B4-BE49-F238E27FC236}">
                <a16:creationId xmlns:a16="http://schemas.microsoft.com/office/drawing/2014/main" id="{9EBA097C-150A-EF4C-8A9E-CE7A5EFBBE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630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Rectangle 2">
            <a:extLst>
              <a:ext uri="{FF2B5EF4-FFF2-40B4-BE49-F238E27FC236}">
                <a16:creationId xmlns:a16="http://schemas.microsoft.com/office/drawing/2014/main" id="{73F0844B-D307-4149-A127-E9929BF9B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66019"/>
            <a:ext cx="31085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Análise de dados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29" name="Down Arrow Callout 28">
            <a:extLst>
              <a:ext uri="{FF2B5EF4-FFF2-40B4-BE49-F238E27FC236}">
                <a16:creationId xmlns:a16="http://schemas.microsoft.com/office/drawing/2014/main" id="{BB57DDDE-391F-0D4B-9177-763EAE2882CB}"/>
              </a:ext>
            </a:extLst>
          </p:cNvPr>
          <p:cNvSpPr/>
          <p:nvPr/>
        </p:nvSpPr>
        <p:spPr>
          <a:xfrm rot="16200000">
            <a:off x="2154557" y="1384978"/>
            <a:ext cx="993870" cy="3910981"/>
          </a:xfrm>
          <a:prstGeom prst="downArrowCallout">
            <a:avLst>
              <a:gd name="adj1" fmla="val 28178"/>
              <a:gd name="adj2" fmla="val 1887"/>
              <a:gd name="adj3" fmla="val 0"/>
              <a:gd name="adj4" fmla="val 77924"/>
            </a:avLst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anchor="ctr"/>
          <a:lstStyle/>
          <a:p>
            <a:pPr algn="ctr">
              <a:defRPr/>
            </a:pPr>
            <a:r>
              <a:rPr lang="pt-PT" dirty="0">
                <a:solidFill>
                  <a:srgbClr val="6E593E"/>
                </a:solidFill>
                <a:latin typeface="Verdana" panose="020B0604030504040204" pitchFamily="34" charset="0"/>
              </a:rPr>
              <a:t>P. Cameriere et al. (2006)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D4FFFD9-03CD-AD45-B91A-41B6D5351323}"/>
              </a:ext>
            </a:extLst>
          </p:cNvPr>
          <p:cNvSpPr/>
          <p:nvPr/>
        </p:nvSpPr>
        <p:spPr>
          <a:xfrm>
            <a:off x="4317632" y="5157192"/>
            <a:ext cx="3427512" cy="1218812"/>
          </a:xfrm>
          <a:prstGeom prst="rect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R. linear simples:  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Erros médios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Teste de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Wilcoxon</a:t>
            </a:r>
            <a:endParaRPr lang="pt-PT" altLang="pt-PT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16" name="Down Arrow Callout 15">
            <a:extLst>
              <a:ext uri="{FF2B5EF4-FFF2-40B4-BE49-F238E27FC236}">
                <a16:creationId xmlns:a16="http://schemas.microsoft.com/office/drawing/2014/main" id="{ECD7C95B-89BE-3D4C-8824-9583AC7A2E4D}"/>
              </a:ext>
            </a:extLst>
          </p:cNvPr>
          <p:cNvSpPr/>
          <p:nvPr/>
        </p:nvSpPr>
        <p:spPr>
          <a:xfrm rot="5400000">
            <a:off x="8174012" y="1307680"/>
            <a:ext cx="989046" cy="4071953"/>
          </a:xfrm>
          <a:prstGeom prst="downArrowCallout">
            <a:avLst>
              <a:gd name="adj1" fmla="val 3052"/>
              <a:gd name="adj2" fmla="val 25943"/>
              <a:gd name="adj3" fmla="val 0"/>
              <a:gd name="adj4" fmla="val 84409"/>
            </a:avLst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anchor="ctr"/>
          <a:lstStyle/>
          <a:p>
            <a:pPr eaLnBrk="1" hangingPunct="1">
              <a:defRPr/>
            </a:pPr>
            <a:r>
              <a:rPr 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Angelakopoulos</a:t>
            </a:r>
            <a:r>
              <a:rPr lang="pt-PT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dirty="0">
                <a:solidFill>
                  <a:srgbClr val="6E593E"/>
                </a:solidFill>
                <a:latin typeface="Verdana" panose="020B0604030504040204" pitchFamily="34" charset="0"/>
              </a:rPr>
              <a:t> al. (2019)</a:t>
            </a:r>
            <a:endParaRPr lang="pt-PT" altLang="pt-PT" dirty="0">
              <a:solidFill>
                <a:srgbClr val="6E593E">
                  <a:tint val="66000"/>
                  <a:satMod val="160000"/>
                </a:srgbClr>
              </a:solidFill>
              <a:latin typeface="Verdana" panose="020B060403050404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3B14541-BADC-934E-A565-63F3C4C373A6}"/>
              </a:ext>
            </a:extLst>
          </p:cNvPr>
          <p:cNvSpPr/>
          <p:nvPr/>
        </p:nvSpPr>
        <p:spPr>
          <a:xfrm>
            <a:off x="4606980" y="2843145"/>
            <a:ext cx="2025579" cy="99464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MZ" altLang="en-MZ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7" name="Left-Up Arrow 26">
            <a:extLst>
              <a:ext uri="{FF2B5EF4-FFF2-40B4-BE49-F238E27FC236}">
                <a16:creationId xmlns:a16="http://schemas.microsoft.com/office/drawing/2014/main" id="{6CA2D9A5-85CA-BD49-9DAB-A12D9C79A020}"/>
              </a:ext>
            </a:extLst>
          </p:cNvPr>
          <p:cNvSpPr/>
          <p:nvPr/>
        </p:nvSpPr>
        <p:spPr>
          <a:xfrm>
            <a:off x="7756391" y="3844168"/>
            <a:ext cx="1599564" cy="2258457"/>
          </a:xfrm>
          <a:prstGeom prst="leftUpArrow">
            <a:avLst>
              <a:gd name="adj1" fmla="val 14089"/>
              <a:gd name="adj2" fmla="val 15781"/>
              <a:gd name="adj3" fmla="val 12833"/>
            </a:avLst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EB28BB-9323-F44B-95D4-25AEF1C7855F}"/>
              </a:ext>
            </a:extLst>
          </p:cNvPr>
          <p:cNvSpPr txBox="1"/>
          <p:nvPr/>
        </p:nvSpPr>
        <p:spPr bwMode="auto">
          <a:xfrm>
            <a:off x="3930377" y="3850195"/>
            <a:ext cx="337878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eaLnBrk="1" hangingPunct="1"/>
            <a:r>
              <a:rPr lang="pt-PT" altLang="pt-PT" dirty="0">
                <a:latin typeface="Verdana" panose="020B0604030504040204" pitchFamily="34" charset="0"/>
              </a:rPr>
              <a:t>Estimativa da Idade </a:t>
            </a:r>
            <a:endParaRPr lang="en-MZ" altLang="en-MZ" dirty="0"/>
          </a:p>
        </p:txBody>
      </p:sp>
      <p:sp>
        <p:nvSpPr>
          <p:cNvPr id="13" name="Retângulo 3">
            <a:extLst>
              <a:ext uri="{FF2B5EF4-FFF2-40B4-BE49-F238E27FC236}">
                <a16:creationId xmlns:a16="http://schemas.microsoft.com/office/drawing/2014/main" id="{DC0138E8-5B2D-204D-9E35-B890A49D063D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Imagem 5">
            <a:extLst>
              <a:ext uri="{FF2B5EF4-FFF2-40B4-BE49-F238E27FC236}">
                <a16:creationId xmlns:a16="http://schemas.microsoft.com/office/drawing/2014/main" id="{F688D7E0-DA42-8B46-B8A2-0A754330F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3">
            <a:extLst>
              <a:ext uri="{FF2B5EF4-FFF2-40B4-BE49-F238E27FC236}">
                <a16:creationId xmlns:a16="http://schemas.microsoft.com/office/drawing/2014/main" id="{1B0EABD6-9392-544B-A76A-68330653F3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18" name="Left-Up Arrow 17">
            <a:extLst>
              <a:ext uri="{FF2B5EF4-FFF2-40B4-BE49-F238E27FC236}">
                <a16:creationId xmlns:a16="http://schemas.microsoft.com/office/drawing/2014/main" id="{48C61509-CDEB-104B-A531-C45A47309840}"/>
              </a:ext>
            </a:extLst>
          </p:cNvPr>
          <p:cNvSpPr/>
          <p:nvPr/>
        </p:nvSpPr>
        <p:spPr>
          <a:xfrm flipH="1">
            <a:off x="2461734" y="3858958"/>
            <a:ext cx="1844651" cy="2258457"/>
          </a:xfrm>
          <a:prstGeom prst="leftUpArrow">
            <a:avLst>
              <a:gd name="adj1" fmla="val 14089"/>
              <a:gd name="adj2" fmla="val 15781"/>
              <a:gd name="adj3" fmla="val 12833"/>
            </a:avLst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TextBox 3">
            <a:extLst>
              <a:ext uri="{FF2B5EF4-FFF2-40B4-BE49-F238E27FC236}">
                <a16:creationId xmlns:a16="http://schemas.microsoft.com/office/drawing/2014/main" id="{58F0C0A2-5152-6C4D-9F98-1444ACD1D3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METODOLOGIA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29700" name="Rectangle 2">
            <a:extLst>
              <a:ext uri="{FF2B5EF4-FFF2-40B4-BE49-F238E27FC236}">
                <a16:creationId xmlns:a16="http://schemas.microsoft.com/office/drawing/2014/main" id="{73F0844B-D307-4149-A127-E9929BF9B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1970664"/>
            <a:ext cx="10800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Análise de dados: 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criação do modelo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D49D2-377B-CD4D-9BEF-3E62491DC3D4}"/>
              </a:ext>
            </a:extLst>
          </p:cNvPr>
          <p:cNvSpPr/>
          <p:nvPr/>
        </p:nvSpPr>
        <p:spPr>
          <a:xfrm>
            <a:off x="4133517" y="5051201"/>
            <a:ext cx="3924967" cy="1473424"/>
          </a:xfrm>
          <a:prstGeom prst="rect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R. linear múltipla: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P &lt;0.05 e VIF </a:t>
            </a:r>
            <a:r>
              <a:rPr lang="pt-PT" dirty="0">
                <a:sym typeface="Symbol" pitchFamily="2" charset="2"/>
              </a:rPr>
              <a:t> 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5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</a:t>
            </a:r>
            <a:r>
              <a:rPr lang="pt-PT" altLang="pt-PT" baseline="30000" dirty="0">
                <a:solidFill>
                  <a:srgbClr val="6E593E"/>
                </a:solidFill>
                <a:latin typeface="Verdana" panose="020B0604030504040204" pitchFamily="34" charset="0"/>
              </a:rPr>
              <a:t>2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; AIC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Erro mediano</a:t>
            </a:r>
          </a:p>
        </p:txBody>
      </p:sp>
      <p:sp>
        <p:nvSpPr>
          <p:cNvPr id="44" name="Cloud 43">
            <a:extLst>
              <a:ext uri="{FF2B5EF4-FFF2-40B4-BE49-F238E27FC236}">
                <a16:creationId xmlns:a16="http://schemas.microsoft.com/office/drawing/2014/main" id="{D4E7D1B0-B1A2-3E4D-B67A-FDEF5EB22341}"/>
              </a:ext>
            </a:extLst>
          </p:cNvPr>
          <p:cNvSpPr/>
          <p:nvPr/>
        </p:nvSpPr>
        <p:spPr>
          <a:xfrm>
            <a:off x="8621713" y="5029200"/>
            <a:ext cx="1855785" cy="1290638"/>
          </a:xfrm>
          <a:prstGeom prst="cloud">
            <a:avLst/>
          </a:prstGeom>
          <a:blipFill>
            <a:blip r:embed="rId2"/>
            <a:stretch>
              <a:fillRect/>
            </a:stretch>
          </a:blipFill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 dirty="0"/>
          </a:p>
        </p:txBody>
      </p:sp>
      <p:sp>
        <p:nvSpPr>
          <p:cNvPr id="51" name="Cloud 50">
            <a:extLst>
              <a:ext uri="{FF2B5EF4-FFF2-40B4-BE49-F238E27FC236}">
                <a16:creationId xmlns:a16="http://schemas.microsoft.com/office/drawing/2014/main" id="{D715F820-9CBB-2D46-A47B-05B643F0218F}"/>
              </a:ext>
            </a:extLst>
          </p:cNvPr>
          <p:cNvSpPr/>
          <p:nvPr/>
        </p:nvSpPr>
        <p:spPr>
          <a:xfrm>
            <a:off x="1714502" y="4959350"/>
            <a:ext cx="2112962" cy="1290638"/>
          </a:xfrm>
          <a:prstGeom prst="cloud">
            <a:avLst/>
          </a:prstGeom>
          <a:solidFill>
            <a:srgbClr val="DDC574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MZ" dirty="0"/>
              <a:t>NS=5%</a:t>
            </a:r>
          </a:p>
          <a:p>
            <a:pPr algn="ctr">
              <a:defRPr/>
            </a:pPr>
            <a:r>
              <a:rPr lang="pt-PT" dirty="0"/>
              <a:t>p&lt;0.05</a:t>
            </a:r>
            <a:r>
              <a:rPr lang="en-MZ" dirty="0"/>
              <a:t> </a:t>
            </a:r>
          </a:p>
        </p:txBody>
      </p:sp>
      <p:sp>
        <p:nvSpPr>
          <p:cNvPr id="29713" name="Rectangle 2">
            <a:extLst>
              <a:ext uri="{FF2B5EF4-FFF2-40B4-BE49-F238E27FC236}">
                <a16:creationId xmlns:a16="http://schemas.microsoft.com/office/drawing/2014/main" id="{ABC9FD76-08F4-1F40-B6B1-289E9D0B4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1" y="2935163"/>
            <a:ext cx="1866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Amostra: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701936-28EB-BA48-AE8B-2D66B5471E5F}"/>
              </a:ext>
            </a:extLst>
          </p:cNvPr>
          <p:cNvSpPr/>
          <p:nvPr/>
        </p:nvSpPr>
        <p:spPr>
          <a:xfrm>
            <a:off x="6096000" y="4694247"/>
            <a:ext cx="45719" cy="35695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8498A-F7A9-E74E-A0D4-C45072B04284}"/>
              </a:ext>
            </a:extLst>
          </p:cNvPr>
          <p:cNvSpPr/>
          <p:nvPr/>
        </p:nvSpPr>
        <p:spPr>
          <a:xfrm>
            <a:off x="6118859" y="3596791"/>
            <a:ext cx="45719" cy="35695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920FFC-F2B0-E04D-A943-CCF1C8E8EDB0}"/>
              </a:ext>
            </a:extLst>
          </p:cNvPr>
          <p:cNvSpPr/>
          <p:nvPr/>
        </p:nvSpPr>
        <p:spPr>
          <a:xfrm>
            <a:off x="5124052" y="2607753"/>
            <a:ext cx="2025579" cy="99464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MZ" altLang="en-MZ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FA29FFF-3D1B-934E-9B21-164C61E18CEF}"/>
              </a:ext>
            </a:extLst>
          </p:cNvPr>
          <p:cNvSpPr/>
          <p:nvPr/>
        </p:nvSpPr>
        <p:spPr>
          <a:xfrm>
            <a:off x="5118856" y="3899662"/>
            <a:ext cx="2035970" cy="848669"/>
          </a:xfrm>
          <a:prstGeom prst="ellipse">
            <a:avLst/>
          </a:pr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rgbClr val="6E593E"/>
                </a:solidFill>
                <a:latin typeface="Verdana" panose="020B0604030504040204" pitchFamily="34" charset="0"/>
              </a:rPr>
              <a:t>Modelo</a:t>
            </a:r>
            <a:endParaRPr lang="pt-PT" altLang="pt-PT" dirty="0">
              <a:solidFill>
                <a:srgbClr val="6E593E">
                  <a:tint val="66000"/>
                  <a:satMod val="160000"/>
                </a:srgbClr>
              </a:solidFill>
              <a:latin typeface="Verdana" panose="020B0604030504040204" pitchFamily="34" charset="0"/>
            </a:endParaRP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BB583910-68BD-5140-86C3-518D7A850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3192" y="3908497"/>
            <a:ext cx="278668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en-MZ" sz="2400" dirty="0">
                <a:solidFill>
                  <a:srgbClr val="6E593E"/>
                </a:solidFill>
                <a:latin typeface="Verdana" panose="020B0604030504040204" pitchFamily="34" charset="0"/>
              </a:rPr>
              <a:t>Estimativa de idade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B07F86-0C5B-D34B-91A4-2613C4BAFBAE}"/>
              </a:ext>
            </a:extLst>
          </p:cNvPr>
          <p:cNvSpPr/>
          <p:nvPr/>
        </p:nvSpPr>
        <p:spPr>
          <a:xfrm>
            <a:off x="4146513" y="6524625"/>
            <a:ext cx="63309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en-MZ" sz="1600" dirty="0">
                <a:solidFill>
                  <a:srgbClr val="6E593E"/>
                </a:solidFill>
                <a:latin typeface="Verdana" panose="020B0604030504040204" pitchFamily="34" charset="0"/>
              </a:rPr>
              <a:t>Cameriere et al. (2006) </a:t>
            </a:r>
            <a:endParaRPr lang="en-MZ" sz="1600" dirty="0"/>
          </a:p>
        </p:txBody>
      </p:sp>
      <p:sp>
        <p:nvSpPr>
          <p:cNvPr id="16" name="Retângulo 3">
            <a:extLst>
              <a:ext uri="{FF2B5EF4-FFF2-40B4-BE49-F238E27FC236}">
                <a16:creationId xmlns:a16="http://schemas.microsoft.com/office/drawing/2014/main" id="{B88392FF-A2D1-1C40-B863-5FAE8DEDA489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Imagem 5">
            <a:extLst>
              <a:ext uri="{FF2B5EF4-FFF2-40B4-BE49-F238E27FC236}">
                <a16:creationId xmlns:a16="http://schemas.microsoft.com/office/drawing/2014/main" id="{3403AA97-9327-8049-9F12-BF5694631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734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2">
            <a:extLst>
              <a:ext uri="{FF2B5EF4-FFF2-40B4-BE49-F238E27FC236}">
                <a16:creationId xmlns:a16="http://schemas.microsoft.com/office/drawing/2014/main" id="{9A1DABC1-0378-FE44-B123-E97375473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54" y="2703558"/>
            <a:ext cx="5871618" cy="4135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2" name="Rectangle 8">
            <a:extLst>
              <a:ext uri="{FF2B5EF4-FFF2-40B4-BE49-F238E27FC236}">
                <a16:creationId xmlns:a16="http://schemas.microsoft.com/office/drawing/2014/main" id="{0E81995C-8527-8647-907C-2803E16525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0724" name="TextBox 3">
            <a:extLst>
              <a:ext uri="{FF2B5EF4-FFF2-40B4-BE49-F238E27FC236}">
                <a16:creationId xmlns:a16="http://schemas.microsoft.com/office/drawing/2014/main" id="{3DABBE37-15B4-BC4D-B309-6C7FFC7CF7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b="1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Concordância intra-observador</a:t>
            </a:r>
            <a:endParaRPr lang="pt-PT" altLang="pt-PT" sz="2400" b="1" dirty="0">
              <a:latin typeface="Verdana" panose="020B0604030504040204" pitchFamily="34" charset="0"/>
            </a:endParaRPr>
          </a:p>
        </p:txBody>
      </p:sp>
      <p:sp>
        <p:nvSpPr>
          <p:cNvPr id="30726" name="Rectangle 8">
            <a:extLst>
              <a:ext uri="{FF2B5EF4-FFF2-40B4-BE49-F238E27FC236}">
                <a16:creationId xmlns:a16="http://schemas.microsoft.com/office/drawing/2014/main" id="{72C757FE-A215-F644-B06F-8C2DB3A65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6517" y="3196758"/>
            <a:ext cx="26638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CCI= 0.993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6700BF-9BA5-354A-B721-73F46613A0D8}"/>
              </a:ext>
            </a:extLst>
          </p:cNvPr>
          <p:cNvSpPr/>
          <p:nvPr/>
        </p:nvSpPr>
        <p:spPr>
          <a:xfrm>
            <a:off x="2351584" y="2870249"/>
            <a:ext cx="1295400" cy="53018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461A5902-F2B5-444B-9E32-6DE85C0C1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6638" y="4727297"/>
            <a:ext cx="27749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Excelente concordância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E5EED1-E98E-254C-93BD-5BD2AA49ED81}"/>
              </a:ext>
            </a:extLst>
          </p:cNvPr>
          <p:cNvSpPr txBox="1"/>
          <p:nvPr/>
        </p:nvSpPr>
        <p:spPr bwMode="auto">
          <a:xfrm>
            <a:off x="9313986" y="6858000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 eaLnBrk="1" hangingPunct="1"/>
            <a:endParaRPr lang="en-MZ" sz="1800" dirty="0">
              <a:latin typeface="Verdana" panose="020B0604030504040204" pitchFamily="34" charset="0"/>
            </a:endParaRPr>
          </a:p>
        </p:txBody>
      </p:sp>
      <p:sp>
        <p:nvSpPr>
          <p:cNvPr id="11" name="Retângulo 3">
            <a:extLst>
              <a:ext uri="{FF2B5EF4-FFF2-40B4-BE49-F238E27FC236}">
                <a16:creationId xmlns:a16="http://schemas.microsoft.com/office/drawing/2014/main" id="{BECC4544-C615-F24E-AE96-0DC611C237B4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Imagem 5">
            <a:extLst>
              <a:ext uri="{FF2B5EF4-FFF2-40B4-BE49-F238E27FC236}">
                <a16:creationId xmlns:a16="http://schemas.microsoft.com/office/drawing/2014/main" id="{646A3CA9-72FA-1C43-B201-88F574B50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8">
            <a:extLst>
              <a:ext uri="{FF2B5EF4-FFF2-40B4-BE49-F238E27FC236}">
                <a16:creationId xmlns:a16="http://schemas.microsoft.com/office/drawing/2014/main" id="{C51C0BBA-30CE-4244-BAFD-4CC4DF2A2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1747" name="TextBox 3">
            <a:extLst>
              <a:ext uri="{FF2B5EF4-FFF2-40B4-BE49-F238E27FC236}">
                <a16:creationId xmlns:a16="http://schemas.microsoft.com/office/drawing/2014/main" id="{C5B5A8EA-BCCA-C04B-8674-7C52D20569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Concordância inter-observador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000" dirty="0">
              <a:latin typeface="Verdana" panose="020B0604030504040204" pitchFamily="34" charset="0"/>
            </a:endParaRPr>
          </a:p>
        </p:txBody>
      </p:sp>
      <p:pic>
        <p:nvPicPr>
          <p:cNvPr id="31749" name="Picture 4">
            <a:extLst>
              <a:ext uri="{FF2B5EF4-FFF2-40B4-BE49-F238E27FC236}">
                <a16:creationId xmlns:a16="http://schemas.microsoft.com/office/drawing/2014/main" id="{9AC4125A-CC68-BE47-9249-32805EAA1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93" y="2733034"/>
            <a:ext cx="5725285" cy="4032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1B2A3A4-9239-F941-A0E5-CDA252918A1A}"/>
              </a:ext>
            </a:extLst>
          </p:cNvPr>
          <p:cNvSpPr/>
          <p:nvPr/>
        </p:nvSpPr>
        <p:spPr>
          <a:xfrm>
            <a:off x="2135560" y="2764032"/>
            <a:ext cx="1296144" cy="33592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198A2437-B854-F245-87B8-E8E7AB3ADF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7764" y="5437189"/>
            <a:ext cx="26638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Excelente concordância</a:t>
            </a:r>
          </a:p>
        </p:txBody>
      </p:sp>
      <p:sp>
        <p:nvSpPr>
          <p:cNvPr id="31752" name="Rectangle 9">
            <a:extLst>
              <a:ext uri="{FF2B5EF4-FFF2-40B4-BE49-F238E27FC236}">
                <a16:creationId xmlns:a16="http://schemas.microsoft.com/office/drawing/2014/main" id="{F6A689A8-EABB-DB41-A294-72B32D050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6299" y="3429001"/>
            <a:ext cx="26638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CCI= 0.989</a:t>
            </a:r>
          </a:p>
        </p:txBody>
      </p:sp>
      <p:sp>
        <p:nvSpPr>
          <p:cNvPr id="10" name="Retângulo 3">
            <a:extLst>
              <a:ext uri="{FF2B5EF4-FFF2-40B4-BE49-F238E27FC236}">
                <a16:creationId xmlns:a16="http://schemas.microsoft.com/office/drawing/2014/main" id="{D01CF1C8-E9DE-FF4F-A2E0-2B08C40BD42E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1" name="Imagem 5">
            <a:extLst>
              <a:ext uri="{FF2B5EF4-FFF2-40B4-BE49-F238E27FC236}">
                <a16:creationId xmlns:a16="http://schemas.microsoft.com/office/drawing/2014/main" id="{35B5AB88-053F-0F46-B72A-2342CCF23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EE081E1-8F64-544D-8A46-8676E608B3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57"/>
          <a:stretch/>
        </p:blipFill>
        <p:spPr>
          <a:xfrm>
            <a:off x="362841" y="2252388"/>
            <a:ext cx="6760394" cy="4605611"/>
          </a:xfrm>
          <a:prstGeom prst="rect">
            <a:avLst/>
          </a:prstGeom>
        </p:spPr>
      </p:pic>
      <p:sp>
        <p:nvSpPr>
          <p:cNvPr id="33793" name="Rectangle 8">
            <a:extLst>
              <a:ext uri="{FF2B5EF4-FFF2-40B4-BE49-F238E27FC236}">
                <a16:creationId xmlns:a16="http://schemas.microsoft.com/office/drawing/2014/main" id="{85B7BFC5-004C-E54E-9A91-57DD35A21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3796" name="TextBox 3">
            <a:extLst>
              <a:ext uri="{FF2B5EF4-FFF2-40B4-BE49-F238E27FC236}">
                <a16:creationId xmlns:a16="http://schemas.microsoft.com/office/drawing/2014/main" id="{4B9349EC-D3D6-464B-B1FC-ABD1F31FDC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9651" y="1385889"/>
            <a:ext cx="799306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Validação do modelo de Cameriere</a:t>
            </a:r>
            <a:endParaRPr lang="pt-PT" altLang="pt-PT" dirty="0">
              <a:latin typeface="Verdana" panose="020B0604030504040204" pitchFamily="34" charset="0"/>
            </a:endParaRPr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EC3FFE0A-48DA-0A41-9DDF-CB1294A4F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3114" y="3319292"/>
            <a:ext cx="446474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ID ⍯ IC </a:t>
            </a:r>
          </a:p>
          <a:p>
            <a:pPr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⛢ &lt;10: 0.31 anos</a:t>
            </a:r>
          </a:p>
          <a:p>
            <a:pPr eaLnBrk="1" hangingPunct="1"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⛢ &gt; =10: -1.97 anos</a:t>
            </a:r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347B8CEF-27C7-A94A-8358-A089DD7FA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7290" y="5139877"/>
            <a:ext cx="288056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♁(6)= 3.85  </a:t>
            </a:r>
          </a:p>
          <a:p>
            <a:pPr eaLnBrk="1" hangingPunct="1">
              <a:spcBef>
                <a:spcPct val="0"/>
              </a:spcBef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♁(8)= 1.77</a:t>
            </a:r>
          </a:p>
          <a:p>
            <a:pPr eaLnBrk="1" hangingPunct="1">
              <a:spcBef>
                <a:spcPct val="0"/>
              </a:spcBef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EM=-1.44 anos</a:t>
            </a:r>
          </a:p>
        </p:txBody>
      </p:sp>
      <p:sp>
        <p:nvSpPr>
          <p:cNvPr id="13" name="Retângulo 3">
            <a:extLst>
              <a:ext uri="{FF2B5EF4-FFF2-40B4-BE49-F238E27FC236}">
                <a16:creationId xmlns:a16="http://schemas.microsoft.com/office/drawing/2014/main" id="{782E671C-17AE-F848-B64E-4A3AE3F1131C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Imagem 5">
            <a:extLst>
              <a:ext uri="{FF2B5EF4-FFF2-40B4-BE49-F238E27FC236}">
                <a16:creationId xmlns:a16="http://schemas.microsoft.com/office/drawing/2014/main" id="{E4363A7B-D7B0-DC45-8FE0-D9F6D0F45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39A8A8-0D89-D143-A141-09DED74825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97"/>
          <a:stretch/>
        </p:blipFill>
        <p:spPr>
          <a:xfrm>
            <a:off x="680242" y="2298306"/>
            <a:ext cx="7076149" cy="4559693"/>
          </a:xfrm>
          <a:prstGeom prst="rect">
            <a:avLst/>
          </a:prstGeom>
        </p:spPr>
      </p:pic>
      <p:sp>
        <p:nvSpPr>
          <p:cNvPr id="34817" name="Rectangle 8">
            <a:extLst>
              <a:ext uri="{FF2B5EF4-FFF2-40B4-BE49-F238E27FC236}">
                <a16:creationId xmlns:a16="http://schemas.microsoft.com/office/drawing/2014/main" id="{71C0F51D-5A1B-4941-A349-F08620445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4819" name="TextBox 3">
            <a:extLst>
              <a:ext uri="{FF2B5EF4-FFF2-40B4-BE49-F238E27FC236}">
                <a16:creationId xmlns:a16="http://schemas.microsoft.com/office/drawing/2014/main" id="{1899E6D7-23FA-AE44-AB89-F6115F4AF1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  <a:endParaRPr lang="pt-PT" altLang="pt-PT" sz="2400" b="1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Validação do M. </a:t>
            </a:r>
            <a:r>
              <a:rPr lang="pt-PT" altLang="pt-PT" sz="24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Angelakopoulos</a:t>
            </a: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b="1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 al. (2019)</a:t>
            </a:r>
          </a:p>
        </p:txBody>
      </p:sp>
      <p:sp>
        <p:nvSpPr>
          <p:cNvPr id="34822" name="Rectangle 14">
            <a:extLst>
              <a:ext uri="{FF2B5EF4-FFF2-40B4-BE49-F238E27FC236}">
                <a16:creationId xmlns:a16="http://schemas.microsoft.com/office/drawing/2014/main" id="{2C8ABF8A-D972-EC48-B417-BDBE65F63F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5271" y="3373880"/>
            <a:ext cx="432072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ID </a:t>
            </a:r>
            <a:r>
              <a:rPr lang="pt-PT" sz="2400" dirty="0">
                <a:sym typeface="Symbol" pitchFamily="2" charset="2"/>
              </a:rPr>
              <a:t>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IC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⛢ &lt;10: 0.36 anos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 ⛢ &gt;= 10:-1.29 anos</a:t>
            </a:r>
          </a:p>
        </p:txBody>
      </p:sp>
      <p:sp>
        <p:nvSpPr>
          <p:cNvPr id="34823" name="Rectangle 9">
            <a:extLst>
              <a:ext uri="{FF2B5EF4-FFF2-40B4-BE49-F238E27FC236}">
                <a16:creationId xmlns:a16="http://schemas.microsoft.com/office/drawing/2014/main" id="{CAFD1573-362C-5744-BD89-997255E2C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3543" y="4574209"/>
            <a:ext cx="287245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EM♁(6)= 4.05 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EM♁(8)= 2 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EM♁(12)=0.01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Char char="q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EM♁=-1.25</a:t>
            </a:r>
          </a:p>
        </p:txBody>
      </p:sp>
      <p:sp>
        <p:nvSpPr>
          <p:cNvPr id="9" name="Retângulo 3">
            <a:extLst>
              <a:ext uri="{FF2B5EF4-FFF2-40B4-BE49-F238E27FC236}">
                <a16:creationId xmlns:a16="http://schemas.microsoft.com/office/drawing/2014/main" id="{9600F2C5-4388-694A-A964-766D99B1E7F7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" name="Imagem 5">
            <a:extLst>
              <a:ext uri="{FF2B5EF4-FFF2-40B4-BE49-F238E27FC236}">
                <a16:creationId xmlns:a16="http://schemas.microsoft.com/office/drawing/2014/main" id="{FA9D917C-7026-8F41-99BA-A91ACEAE5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48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2" grpId="0" build="allAtOnce"/>
      <p:bldP spid="34822" grpId="1" build="allAtOnce"/>
      <p:bldP spid="3482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8">
            <a:extLst>
              <a:ext uri="{FF2B5EF4-FFF2-40B4-BE49-F238E27FC236}">
                <a16:creationId xmlns:a16="http://schemas.microsoft.com/office/drawing/2014/main" id="{CC8D7A73-0512-834C-BFEB-5B3B402BAF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5843" name="TextBox 3">
            <a:extLst>
              <a:ext uri="{FF2B5EF4-FFF2-40B4-BE49-F238E27FC236}">
                <a16:creationId xmlns:a16="http://schemas.microsoft.com/office/drawing/2014/main" id="{13AF9D90-8FDD-9B40-BB55-7D6BAA7637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Validação do método: 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Correlação de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Spearman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35845" name="Rectangle 14">
            <a:extLst>
              <a:ext uri="{FF2B5EF4-FFF2-40B4-BE49-F238E27FC236}">
                <a16:creationId xmlns:a16="http://schemas.microsoft.com/office/drawing/2014/main" id="{EC548131-81AD-BB4C-9F3C-A404FBC24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2074" y="5303900"/>
            <a:ext cx="7351713" cy="461665"/>
          </a:xfrm>
          <a:prstGeom prst="rect">
            <a:avLst/>
          </a:prstGeom>
          <a:noFill/>
          <a:ln w="38100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Correlação negativa de moderada a forte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3D75D4-8016-C64C-8EEA-31C8BD502E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371340"/>
              </p:ext>
            </p:extLst>
          </p:nvPr>
        </p:nvGraphicFramePr>
        <p:xfrm>
          <a:off x="697535" y="2757595"/>
          <a:ext cx="10800003" cy="163138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23955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217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3034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831783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Variável morfológica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D1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D2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D3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D4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D5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D6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D7</a:t>
                      </a:r>
                      <a:endParaRPr lang="en-MZ" sz="24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S</a:t>
                      </a:r>
                      <a:endParaRPr lang="en-MZ" sz="24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N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079"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Correlação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-0.43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-0.47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-0.77</a:t>
                      </a:r>
                      <a:endParaRPr lang="en-MZ" sz="240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-0.83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-0.61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-0.56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-0.78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-0.83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4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0.71</a:t>
                      </a:r>
                      <a:endParaRPr lang="en-MZ" sz="24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C83BEA8-E6EB-E544-82AF-D30801A7F1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8423" y="6048673"/>
            <a:ext cx="7290831" cy="461665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Correlação positiva forte do 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EFDD5E-E8F9-2540-B843-BDDCBF115822}"/>
              </a:ext>
            </a:extLst>
          </p:cNvPr>
          <p:cNvSpPr/>
          <p:nvPr/>
        </p:nvSpPr>
        <p:spPr>
          <a:xfrm>
            <a:off x="3071665" y="3746881"/>
            <a:ext cx="6503472" cy="63224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6B36EA-EF8A-D94A-9913-59074BD30FA2}"/>
              </a:ext>
            </a:extLst>
          </p:cNvPr>
          <p:cNvSpPr/>
          <p:nvPr/>
        </p:nvSpPr>
        <p:spPr>
          <a:xfrm>
            <a:off x="9575138" y="3746881"/>
            <a:ext cx="841342" cy="64209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70AA2169-6555-2447-AF9E-3F7FBB70895A}"/>
              </a:ext>
            </a:extLst>
          </p:cNvPr>
          <p:cNvSpPr/>
          <p:nvPr/>
        </p:nvSpPr>
        <p:spPr>
          <a:xfrm rot="16200000" flipH="1">
            <a:off x="5389194" y="1208205"/>
            <a:ext cx="983821" cy="7345363"/>
          </a:xfrm>
          <a:prstGeom prst="leftBrace">
            <a:avLst>
              <a:gd name="adj1" fmla="val 8333"/>
              <a:gd name="adj2" fmla="val 58893"/>
            </a:avLst>
          </a:prstGeom>
          <a:ln w="38100">
            <a:solidFill>
              <a:srgbClr val="FFC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C0FC00FA-6AE1-7846-8CC4-BEE52897E800}"/>
              </a:ext>
            </a:extLst>
          </p:cNvPr>
          <p:cNvSpPr/>
          <p:nvPr/>
        </p:nvSpPr>
        <p:spPr>
          <a:xfrm rot="10800000">
            <a:off x="9336359" y="6048669"/>
            <a:ext cx="310807" cy="461667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345E6929-AC7B-0A40-ABF7-25EF10E6C91D}"/>
              </a:ext>
            </a:extLst>
          </p:cNvPr>
          <p:cNvCxnSpPr>
            <a:cxnSpLocks/>
            <a:stCxn id="7" idx="2"/>
            <a:endCxn id="10" idx="1"/>
          </p:cNvCxnSpPr>
          <p:nvPr/>
        </p:nvCxnSpPr>
        <p:spPr>
          <a:xfrm rot="5400000">
            <a:off x="8876226" y="5159918"/>
            <a:ext cx="1890525" cy="348643"/>
          </a:xfrm>
          <a:prstGeom prst="bentConnector2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tângulo 3">
            <a:extLst>
              <a:ext uri="{FF2B5EF4-FFF2-40B4-BE49-F238E27FC236}">
                <a16:creationId xmlns:a16="http://schemas.microsoft.com/office/drawing/2014/main" id="{2578C489-FB96-CD4B-BBE2-0ABC4B5146DD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5" name="Imagem 5">
            <a:extLst>
              <a:ext uri="{FF2B5EF4-FFF2-40B4-BE49-F238E27FC236}">
                <a16:creationId xmlns:a16="http://schemas.microsoft.com/office/drawing/2014/main" id="{1B8B14F3-D046-8849-9B22-7F07AF433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8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8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5" grpId="0" animBg="1"/>
      <p:bldP spid="5" grpId="0" animBg="1"/>
      <p:bldP spid="6" grpId="0" animBg="1"/>
      <p:bldP spid="7" grpId="0" animBg="1"/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8">
            <a:extLst>
              <a:ext uri="{FF2B5EF4-FFF2-40B4-BE49-F238E27FC236}">
                <a16:creationId xmlns:a16="http://schemas.microsoft.com/office/drawing/2014/main" id="{1E1990D9-FA64-634D-AF1E-9A90DA98B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6388" name="TextBox 3">
            <a:extLst>
              <a:ext uri="{FF2B5EF4-FFF2-40B4-BE49-F238E27FC236}">
                <a16:creationId xmlns:a16="http://schemas.microsoft.com/office/drawing/2014/main" id="{B664290D-FDFB-584B-902A-33A7B43D17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526947"/>
            <a:ext cx="10800000" cy="147732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0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AF aplicação da A. biológica em contextos medico legais.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</a:p>
        </p:txBody>
      </p:sp>
      <p:sp>
        <p:nvSpPr>
          <p:cNvPr id="16389" name="Rectangle 1">
            <a:extLst>
              <a:ext uri="{FF2B5EF4-FFF2-40B4-BE49-F238E27FC236}">
                <a16:creationId xmlns:a16="http://schemas.microsoft.com/office/drawing/2014/main" id="{5AF9C8AE-DCB0-7146-B1A2-EC7587175C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2062" y="6522577"/>
            <a:ext cx="49296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Cunha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al., 2019 ;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Lynch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et al., 2014</a:t>
            </a:r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398E287B-C713-DB4C-88E7-0AB6AF589C69}"/>
              </a:ext>
            </a:extLst>
          </p:cNvPr>
          <p:cNvSpPr/>
          <p:nvPr/>
        </p:nvSpPr>
        <p:spPr>
          <a:xfrm>
            <a:off x="3604140" y="3052515"/>
            <a:ext cx="860336" cy="1477329"/>
          </a:xfrm>
          <a:prstGeom prst="leftBrace">
            <a:avLst>
              <a:gd name="adj1" fmla="val 8333"/>
              <a:gd name="adj2" fmla="val 48364"/>
            </a:avLst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MZ">
              <a:solidFill>
                <a:srgbClr val="E9BB5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8AFB4-A2A4-5843-B276-083272AD6167}"/>
              </a:ext>
            </a:extLst>
          </p:cNvPr>
          <p:cNvSpPr/>
          <p:nvPr/>
        </p:nvSpPr>
        <p:spPr>
          <a:xfrm>
            <a:off x="689899" y="3174366"/>
            <a:ext cx="2896523" cy="1200329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A. Forense</a:t>
            </a:r>
          </a:p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+</a:t>
            </a:r>
          </a:p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Outras disciplinas</a:t>
            </a:r>
            <a:endParaRPr lang="en-MZ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5681CA-ABD0-2E46-9380-B7C4338FFC20}"/>
              </a:ext>
            </a:extLst>
          </p:cNvPr>
          <p:cNvSpPr/>
          <p:nvPr/>
        </p:nvSpPr>
        <p:spPr>
          <a:xfrm>
            <a:off x="4295800" y="2989700"/>
            <a:ext cx="415468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Identificação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Esclarecimento da causa e </a:t>
            </a:r>
          </a:p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  circunstância da morte</a:t>
            </a:r>
            <a:endParaRPr lang="en-MZ" dirty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2468D992-C6DF-E942-814E-33DED9E3F7FB}"/>
              </a:ext>
            </a:extLst>
          </p:cNvPr>
          <p:cNvSpPr/>
          <p:nvPr/>
        </p:nvSpPr>
        <p:spPr>
          <a:xfrm>
            <a:off x="3823331" y="4848078"/>
            <a:ext cx="4154684" cy="469352"/>
          </a:xfrm>
          <a:custGeom>
            <a:avLst/>
            <a:gdLst>
              <a:gd name="connsiteX0" fmla="*/ 0 w 4752529"/>
              <a:gd name="connsiteY0" fmla="*/ 0 h 416821"/>
              <a:gd name="connsiteX1" fmla="*/ 4752529 w 4752529"/>
              <a:gd name="connsiteY1" fmla="*/ 0 h 416821"/>
              <a:gd name="connsiteX2" fmla="*/ 4752529 w 4752529"/>
              <a:gd name="connsiteY2" fmla="*/ 2252 h 416821"/>
              <a:gd name="connsiteX3" fmla="*/ 4713777 w 4752529"/>
              <a:gd name="connsiteY3" fmla="*/ 4153 h 416821"/>
              <a:gd name="connsiteX4" fmla="*/ 4111978 w 4752529"/>
              <a:gd name="connsiteY4" fmla="*/ 354628 h 416821"/>
              <a:gd name="connsiteX5" fmla="*/ 4077236 w 4752529"/>
              <a:gd name="connsiteY5" fmla="*/ 416821 h 416821"/>
              <a:gd name="connsiteX6" fmla="*/ 0 w 4752529"/>
              <a:gd name="connsiteY6" fmla="*/ 416821 h 416821"/>
              <a:gd name="connsiteX7" fmla="*/ 0 w 4752529"/>
              <a:gd name="connsiteY7" fmla="*/ 0 h 416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52529" h="416821">
                <a:moveTo>
                  <a:pt x="0" y="0"/>
                </a:moveTo>
                <a:lnTo>
                  <a:pt x="4752529" y="0"/>
                </a:lnTo>
                <a:lnTo>
                  <a:pt x="4752529" y="2252"/>
                </a:lnTo>
                <a:lnTo>
                  <a:pt x="4713777" y="4153"/>
                </a:lnTo>
                <a:cubicBezTo>
                  <a:pt x="4463318" y="28867"/>
                  <a:pt x="4245866" y="162067"/>
                  <a:pt x="4111978" y="354628"/>
                </a:cubicBezTo>
                <a:lnTo>
                  <a:pt x="4077236" y="416821"/>
                </a:lnTo>
                <a:lnTo>
                  <a:pt x="0" y="416821"/>
                </a:lnTo>
                <a:lnTo>
                  <a:pt x="0" y="0"/>
                </a:lnTo>
                <a:close/>
              </a:path>
            </a:pathLst>
          </a:custGeom>
          <a:solidFill>
            <a:srgbClr val="FFD8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Criminais</a:t>
            </a:r>
            <a:endParaRPr lang="en-MZ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E39FF230-512C-0A4D-A4E8-D3CE806D033B}"/>
              </a:ext>
            </a:extLst>
          </p:cNvPr>
          <p:cNvSpPr/>
          <p:nvPr/>
        </p:nvSpPr>
        <p:spPr>
          <a:xfrm>
            <a:off x="3823332" y="5384586"/>
            <a:ext cx="3491327" cy="416821"/>
          </a:xfrm>
          <a:custGeom>
            <a:avLst/>
            <a:gdLst>
              <a:gd name="connsiteX0" fmla="*/ 0 w 4001142"/>
              <a:gd name="connsiteY0" fmla="*/ 0 h 416821"/>
              <a:gd name="connsiteX1" fmla="*/ 3998203 w 4001142"/>
              <a:gd name="connsiteY1" fmla="*/ 0 h 416821"/>
              <a:gd name="connsiteX2" fmla="*/ 3987418 w 4001142"/>
              <a:gd name="connsiteY2" fmla="*/ 40755 h 416821"/>
              <a:gd name="connsiteX3" fmla="*/ 3970600 w 4001142"/>
              <a:gd name="connsiteY3" fmla="*/ 202858 h 416821"/>
              <a:gd name="connsiteX4" fmla="*/ 3987418 w 4001142"/>
              <a:gd name="connsiteY4" fmla="*/ 364961 h 416821"/>
              <a:gd name="connsiteX5" fmla="*/ 4001142 w 4001142"/>
              <a:gd name="connsiteY5" fmla="*/ 416821 h 416821"/>
              <a:gd name="connsiteX6" fmla="*/ 0 w 4001142"/>
              <a:gd name="connsiteY6" fmla="*/ 416821 h 416821"/>
              <a:gd name="connsiteX7" fmla="*/ 0 w 4001142"/>
              <a:gd name="connsiteY7" fmla="*/ 0 h 416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01142" h="416821">
                <a:moveTo>
                  <a:pt x="0" y="0"/>
                </a:moveTo>
                <a:lnTo>
                  <a:pt x="3998203" y="0"/>
                </a:lnTo>
                <a:lnTo>
                  <a:pt x="3987418" y="40755"/>
                </a:lnTo>
                <a:cubicBezTo>
                  <a:pt x="3976391" y="93116"/>
                  <a:pt x="3970600" y="147330"/>
                  <a:pt x="3970600" y="202858"/>
                </a:cubicBezTo>
                <a:cubicBezTo>
                  <a:pt x="3970600" y="258387"/>
                  <a:pt x="3976391" y="312601"/>
                  <a:pt x="3987418" y="364961"/>
                </a:cubicBezTo>
                <a:lnTo>
                  <a:pt x="4001142" y="416821"/>
                </a:lnTo>
                <a:lnTo>
                  <a:pt x="0" y="416821"/>
                </a:lnTo>
                <a:lnTo>
                  <a:pt x="0" y="0"/>
                </a:lnTo>
                <a:close/>
              </a:path>
            </a:pathLst>
          </a:custGeom>
          <a:solidFill>
            <a:srgbClr val="FFD8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Cívicas</a:t>
            </a:r>
            <a:endParaRPr lang="en-MZ" dirty="0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F2E57F59-D116-7A42-BDA2-02639DF6325E}"/>
              </a:ext>
            </a:extLst>
          </p:cNvPr>
          <p:cNvSpPr/>
          <p:nvPr/>
        </p:nvSpPr>
        <p:spPr>
          <a:xfrm>
            <a:off x="3823331" y="5868561"/>
            <a:ext cx="4154684" cy="469352"/>
          </a:xfrm>
          <a:custGeom>
            <a:avLst/>
            <a:gdLst>
              <a:gd name="connsiteX0" fmla="*/ 0 w 4752529"/>
              <a:gd name="connsiteY0" fmla="*/ 0 h 416821"/>
              <a:gd name="connsiteX1" fmla="*/ 4077787 w 4752529"/>
              <a:gd name="connsiteY1" fmla="*/ 0 h 416821"/>
              <a:gd name="connsiteX2" fmla="*/ 4112530 w 4752529"/>
              <a:gd name="connsiteY2" fmla="*/ 62194 h 416821"/>
              <a:gd name="connsiteX3" fmla="*/ 4714329 w 4752529"/>
              <a:gd name="connsiteY3" fmla="*/ 412669 h 416821"/>
              <a:gd name="connsiteX4" fmla="*/ 4752529 w 4752529"/>
              <a:gd name="connsiteY4" fmla="*/ 414544 h 416821"/>
              <a:gd name="connsiteX5" fmla="*/ 4752529 w 4752529"/>
              <a:gd name="connsiteY5" fmla="*/ 416821 h 416821"/>
              <a:gd name="connsiteX6" fmla="*/ 0 w 4752529"/>
              <a:gd name="connsiteY6" fmla="*/ 416821 h 416821"/>
              <a:gd name="connsiteX7" fmla="*/ 0 w 4752529"/>
              <a:gd name="connsiteY7" fmla="*/ 0 h 416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52529" h="416821">
                <a:moveTo>
                  <a:pt x="0" y="0"/>
                </a:moveTo>
                <a:lnTo>
                  <a:pt x="4077787" y="0"/>
                </a:lnTo>
                <a:lnTo>
                  <a:pt x="4112530" y="62194"/>
                </a:lnTo>
                <a:cubicBezTo>
                  <a:pt x="4246418" y="254756"/>
                  <a:pt x="4463870" y="387955"/>
                  <a:pt x="4714329" y="412669"/>
                </a:cubicBezTo>
                <a:lnTo>
                  <a:pt x="4752529" y="414544"/>
                </a:lnTo>
                <a:lnTo>
                  <a:pt x="4752529" y="416821"/>
                </a:lnTo>
                <a:lnTo>
                  <a:pt x="0" y="416821"/>
                </a:lnTo>
                <a:lnTo>
                  <a:pt x="0" y="0"/>
                </a:lnTo>
                <a:close/>
              </a:path>
            </a:pathLst>
          </a:custGeom>
          <a:solidFill>
            <a:srgbClr val="FFD899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Jurídicas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100F647-65E2-C547-8693-D95EF250BCBF}"/>
              </a:ext>
            </a:extLst>
          </p:cNvPr>
          <p:cNvSpPr/>
          <p:nvPr/>
        </p:nvSpPr>
        <p:spPr>
          <a:xfrm>
            <a:off x="6780672" y="4848078"/>
            <a:ext cx="2088233" cy="1489835"/>
          </a:xfrm>
          <a:custGeom>
            <a:avLst/>
            <a:gdLst>
              <a:gd name="connsiteX0" fmla="*/ 951159 w 1902318"/>
              <a:gd name="connsiteY0" fmla="*/ 0 h 1625226"/>
              <a:gd name="connsiteX1" fmla="*/ 1902318 w 1902318"/>
              <a:gd name="connsiteY1" fmla="*/ 812613 h 1625226"/>
              <a:gd name="connsiteX2" fmla="*/ 951159 w 1902318"/>
              <a:gd name="connsiteY2" fmla="*/ 1625226 h 1625226"/>
              <a:gd name="connsiteX3" fmla="*/ 0 w 1902318"/>
              <a:gd name="connsiteY3" fmla="*/ 812613 h 1625226"/>
              <a:gd name="connsiteX4" fmla="*/ 951159 w 1902318"/>
              <a:gd name="connsiteY4" fmla="*/ 0 h 162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2318" h="1625226">
                <a:moveTo>
                  <a:pt x="951159" y="0"/>
                </a:moveTo>
                <a:cubicBezTo>
                  <a:pt x="1476470" y="0"/>
                  <a:pt x="1902318" y="363819"/>
                  <a:pt x="1902318" y="812613"/>
                </a:cubicBezTo>
                <a:cubicBezTo>
                  <a:pt x="1902318" y="1261407"/>
                  <a:pt x="1476470" y="1625226"/>
                  <a:pt x="951159" y="1625226"/>
                </a:cubicBezTo>
                <a:cubicBezTo>
                  <a:pt x="425848" y="1625226"/>
                  <a:pt x="0" y="1261407"/>
                  <a:pt x="0" y="812613"/>
                </a:cubicBezTo>
                <a:cubicBezTo>
                  <a:pt x="0" y="363819"/>
                  <a:pt x="425848" y="0"/>
                  <a:pt x="95115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E9BB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6AD206E-7040-0640-9AE1-44508C649BCF}"/>
              </a:ext>
            </a:extLst>
          </p:cNvPr>
          <p:cNvSpPr/>
          <p:nvPr/>
        </p:nvSpPr>
        <p:spPr>
          <a:xfrm>
            <a:off x="6240611" y="4745398"/>
            <a:ext cx="3168352" cy="1900401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Identificação dos vivos</a:t>
            </a:r>
            <a:endParaRPr lang="en-MZ" dirty="0"/>
          </a:p>
        </p:txBody>
      </p:sp>
      <p:sp>
        <p:nvSpPr>
          <p:cNvPr id="23" name="Retângulo 3">
            <a:extLst>
              <a:ext uri="{FF2B5EF4-FFF2-40B4-BE49-F238E27FC236}">
                <a16:creationId xmlns:a16="http://schemas.microsoft.com/office/drawing/2014/main" id="{9A212E27-9750-A342-A2F5-ECC1E9118FE6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5" name="Imagem 5">
            <a:extLst>
              <a:ext uri="{FF2B5EF4-FFF2-40B4-BE49-F238E27FC236}">
                <a16:creationId xmlns:a16="http://schemas.microsoft.com/office/drawing/2014/main" id="{DA4CFC55-7BB2-6A44-B42F-22A4258F9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8">
            <a:extLst>
              <a:ext uri="{FF2B5EF4-FFF2-40B4-BE49-F238E27FC236}">
                <a16:creationId xmlns:a16="http://schemas.microsoft.com/office/drawing/2014/main" id="{2B011BDF-05C7-E043-8688-7AE28C589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7891" name="TextBox 3">
            <a:extLst>
              <a:ext uri="{FF2B5EF4-FFF2-40B4-BE49-F238E27FC236}">
                <a16:creationId xmlns:a16="http://schemas.microsoft.com/office/drawing/2014/main" id="{BD6E51C2-BA9D-5D4B-A535-C4D13F30B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Criação de modelo Moçambicano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9CD534E-34FE-5640-92F8-64692D98B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893795"/>
              </p:ext>
            </p:extLst>
          </p:nvPr>
        </p:nvGraphicFramePr>
        <p:xfrm>
          <a:off x="696000" y="2569714"/>
          <a:ext cx="10799999" cy="24721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27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1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1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93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98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898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85178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Coeficiente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Estimativa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Erro padrão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Valor de t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VIF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813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</a:t>
                      </a:r>
                      <a:r>
                        <a:rPr lang="pt-PT" sz="2400" b="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Intercept</a:t>
                      </a:r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)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9.507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0.603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15.754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&lt;0.001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MZ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 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193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Sexo</a:t>
                      </a:r>
                      <a:endParaRPr lang="en-MZ" sz="2400" b="0" i="0" u="none" strike="noStrike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1.038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0.324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3.202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0.002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1.197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193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</a:t>
                      </a:r>
                      <a:endParaRPr lang="en-MZ" sz="2400" b="0" i="0" u="none" strike="noStrike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0.859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0.131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6.556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&lt;0.001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2.411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193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rgbClr val="00B0F0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</a:t>
                      </a:r>
                      <a:endParaRPr lang="en-MZ" sz="2400" b="0" i="0" u="none" strike="noStrike" dirty="0">
                        <a:solidFill>
                          <a:srgbClr val="00B0F0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-0.745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0.259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-2.881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&lt;0.001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2.638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193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2400" b="0" u="none" strike="noStrike" dirty="0">
                          <a:solidFill>
                            <a:srgbClr val="7030A0"/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N:S</a:t>
                      </a:r>
                      <a:endParaRPr lang="en-MZ" sz="2400" b="0" i="0" u="none" strike="noStrike" dirty="0">
                        <a:solidFill>
                          <a:srgbClr val="7030A0"/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-0.532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0.142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-3.734</a:t>
                      </a:r>
                      <a:endParaRPr lang="en-MZ" sz="24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&lt;0.001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PT" sz="2400" b="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1.412</a:t>
                      </a:r>
                      <a:endParaRPr lang="en-MZ" sz="24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9523" marR="9523" marT="95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7950" name="Rectangle 7">
            <a:extLst>
              <a:ext uri="{FF2B5EF4-FFF2-40B4-BE49-F238E27FC236}">
                <a16:creationId xmlns:a16="http://schemas.microsoft.com/office/drawing/2014/main" id="{8F20C5BA-B085-DE41-8C31-E5BE131383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0" y="5589240"/>
            <a:ext cx="475138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7030A0"/>
                </a:solidFill>
                <a:latin typeface="Verdana" panose="020B0604030504040204" pitchFamily="34" charset="0"/>
              </a:rPr>
              <a:t>N:S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-interação entre N e 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PT" altLang="en-MZ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AIC</a:t>
            </a:r>
            <a:r>
              <a:rPr lang="pt-PT" altLang="en-MZ" sz="2400" dirty="0">
                <a:solidFill>
                  <a:srgbClr val="6E593E"/>
                </a:solidFill>
                <a:latin typeface="Verdana" panose="020B0604030504040204" pitchFamily="34" charset="0"/>
              </a:rPr>
              <a:t>=452.36; </a:t>
            </a:r>
            <a:r>
              <a:rPr lang="pt-PT" altLang="en-MZ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VIF</a:t>
            </a:r>
            <a:r>
              <a:rPr lang="pt-PT" altLang="en-MZ" sz="2400" dirty="0">
                <a:solidFill>
                  <a:srgbClr val="6E593E"/>
                </a:solidFill>
                <a:latin typeface="Verdana" panose="020B0604030504040204" pitchFamily="34" charset="0"/>
              </a:rPr>
              <a:t>&lt;=5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8" name="Retângulo 3">
            <a:extLst>
              <a:ext uri="{FF2B5EF4-FFF2-40B4-BE49-F238E27FC236}">
                <a16:creationId xmlns:a16="http://schemas.microsoft.com/office/drawing/2014/main" id="{466E0652-7588-3C42-8391-D4F4F2A4E7B4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28491C9C-3F3A-CD48-B1E4-9E88FB583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8">
            <a:extLst>
              <a:ext uri="{FF2B5EF4-FFF2-40B4-BE49-F238E27FC236}">
                <a16:creationId xmlns:a16="http://schemas.microsoft.com/office/drawing/2014/main" id="{2B011BDF-05C7-E043-8688-7AE28C5893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7891" name="TextBox 3">
            <a:extLst>
              <a:ext uri="{FF2B5EF4-FFF2-40B4-BE49-F238E27FC236}">
                <a16:creationId xmlns:a16="http://schemas.microsoft.com/office/drawing/2014/main" id="{BD6E51C2-BA9D-5D4B-A535-C4D13F30B8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b="1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Modelo Moçambicano</a:t>
            </a:r>
          </a:p>
        </p:txBody>
      </p:sp>
      <p:sp>
        <p:nvSpPr>
          <p:cNvPr id="10" name="Text Box 40">
            <a:extLst>
              <a:ext uri="{FF2B5EF4-FFF2-40B4-BE49-F238E27FC236}">
                <a16:creationId xmlns:a16="http://schemas.microsoft.com/office/drawing/2014/main" id="{CC98E6A6-B4C2-444C-BAE3-58DEF78D1F47}"/>
              </a:ext>
            </a:extLst>
          </p:cNvPr>
          <p:cNvSpPr txBox="1"/>
          <p:nvPr/>
        </p:nvSpPr>
        <p:spPr>
          <a:xfrm>
            <a:off x="754390" y="2836121"/>
            <a:ext cx="10800000" cy="939422"/>
          </a:xfrm>
          <a:prstGeom prst="rect">
            <a:avLst/>
          </a:prstGeom>
          <a:solidFill>
            <a:schemeClr val="lt1"/>
          </a:solidFill>
          <a:ln w="19050">
            <a:solidFill>
              <a:srgbClr val="FF0000"/>
            </a:solidFill>
          </a:ln>
        </p:spPr>
        <p:txBody>
          <a:bodyPr/>
          <a:lstStyle/>
          <a:p>
            <a:pPr algn="just">
              <a:lnSpc>
                <a:spcPct val="150000"/>
              </a:lnSpc>
              <a:spcAft>
                <a:spcPts val="0"/>
              </a:spcAft>
              <a:defRPr/>
            </a:pP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Idade = 9.507 + 1.038*</a:t>
            </a:r>
            <a:r>
              <a:rPr lang="pt-PT" dirty="0">
                <a:solidFill>
                  <a:schemeClr val="accent6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Sexo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+ 0.859*</a:t>
            </a:r>
            <a:r>
              <a:rPr lang="pt-PT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- 0.745*</a:t>
            </a:r>
            <a:r>
              <a:rPr lang="pt-PT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- 0.532*</a:t>
            </a:r>
            <a:r>
              <a:rPr lang="pt-PT" dirty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N:S</a:t>
            </a:r>
            <a:endParaRPr lang="en-MZ" dirty="0">
              <a:solidFill>
                <a:srgbClr val="7030A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945" name="Rectangle 9">
            <a:extLst>
              <a:ext uri="{FF2B5EF4-FFF2-40B4-BE49-F238E27FC236}">
                <a16:creationId xmlns:a16="http://schemas.microsoft.com/office/drawing/2014/main" id="{BBFCE070-144D-484A-AE62-C5878F0C9C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383" y="4165281"/>
            <a:ext cx="312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FF9300"/>
                </a:solidFill>
                <a:latin typeface="Verdana" panose="020B0604030504040204" pitchFamily="34" charset="0"/>
              </a:rPr>
              <a:t>Sexo:</a:t>
            </a:r>
          </a:p>
        </p:txBody>
      </p:sp>
      <p:sp>
        <p:nvSpPr>
          <p:cNvPr id="37946" name="Rectangle 2">
            <a:extLst>
              <a:ext uri="{FF2B5EF4-FFF2-40B4-BE49-F238E27FC236}">
                <a16:creationId xmlns:a16="http://schemas.microsoft.com/office/drawing/2014/main" id="{EFA05593-F742-EC44-99E9-576168508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3776" y="4202432"/>
            <a:ext cx="6319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=0</a:t>
            </a:r>
          </a:p>
        </p:txBody>
      </p:sp>
      <p:sp>
        <p:nvSpPr>
          <p:cNvPr id="37947" name="Rectangle 4">
            <a:extLst>
              <a:ext uri="{FF2B5EF4-FFF2-40B4-BE49-F238E27FC236}">
                <a16:creationId xmlns:a16="http://schemas.microsoft.com/office/drawing/2014/main" id="{7CB25576-6A86-FD45-A7F0-15A36957E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1889" y="4175444"/>
            <a:ext cx="6319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=1</a:t>
            </a:r>
            <a:endParaRPr lang="en-MZ" altLang="en-MZ" sz="2400" dirty="0">
              <a:latin typeface="Arial" panose="020B0604020202020204" pitchFamily="34" charset="0"/>
            </a:endParaRPr>
          </a:p>
        </p:txBody>
      </p:sp>
      <p:sp>
        <p:nvSpPr>
          <p:cNvPr id="37948" name="Rectangle 5">
            <a:extLst>
              <a:ext uri="{FF2B5EF4-FFF2-40B4-BE49-F238E27FC236}">
                <a16:creationId xmlns:a16="http://schemas.microsoft.com/office/drawing/2014/main" id="{C9627D89-7E95-2A4D-BEAA-E1A68D773A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2127" y="4142107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4800" dirty="0">
                <a:solidFill>
                  <a:srgbClr val="6E593E"/>
                </a:solidFill>
                <a:latin typeface="Verdana" panose="020B0604030504040204" pitchFamily="34" charset="0"/>
              </a:rPr>
              <a:t>🧍🏾‍♀️</a:t>
            </a:r>
          </a:p>
        </p:txBody>
      </p:sp>
      <p:sp>
        <p:nvSpPr>
          <p:cNvPr id="37949" name="Rectangle 6">
            <a:extLst>
              <a:ext uri="{FF2B5EF4-FFF2-40B4-BE49-F238E27FC236}">
                <a16:creationId xmlns:a16="http://schemas.microsoft.com/office/drawing/2014/main" id="{0F703C75-4039-424F-B8CF-668CA0EA5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8963" y="4142106"/>
            <a:ext cx="5572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4800" dirty="0">
                <a:solidFill>
                  <a:srgbClr val="6E593E"/>
                </a:solidFill>
                <a:latin typeface="Verdana" panose="020B0604030504040204" pitchFamily="34" charset="0"/>
              </a:rPr>
              <a:t>🧍🏾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14C41C-7627-9E40-9E7F-FC54BC796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6416" y="6100879"/>
            <a:ext cx="612068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com maturidade dentária + avançada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1A703A16-8165-BB40-832F-3C7CD729F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1665" y="5995717"/>
            <a:ext cx="5572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4800" dirty="0">
                <a:solidFill>
                  <a:srgbClr val="6E593E"/>
                </a:solidFill>
                <a:latin typeface="Verdana" panose="020B0604030504040204" pitchFamily="34" charset="0"/>
              </a:rPr>
              <a:t>🧍🏾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1D942D3F-FBE8-1C41-BCDF-48D7A3FC40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43" y="5995717"/>
            <a:ext cx="8002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4800" dirty="0">
                <a:solidFill>
                  <a:srgbClr val="6E593E"/>
                </a:solidFill>
                <a:latin typeface="Verdana" panose="020B0604030504040204" pitchFamily="34" charset="0"/>
              </a:rPr>
              <a:t>🧍🏾‍♀️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4162C4-57DE-2649-9D0E-150471E4BD00}"/>
              </a:ext>
            </a:extLst>
          </p:cNvPr>
          <p:cNvSpPr txBox="1"/>
          <p:nvPr/>
        </p:nvSpPr>
        <p:spPr bwMode="auto">
          <a:xfrm>
            <a:off x="696000" y="4737399"/>
            <a:ext cx="659930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marL="342900" indent="-342900" eaLnBrk="1" hangingPunct="1">
              <a:buFont typeface="Wingdings" pitchFamily="2" charset="2"/>
              <a:buChar char="v"/>
            </a:pPr>
            <a:r>
              <a:rPr lang="en-MZ" dirty="0">
                <a:solidFill>
                  <a:srgbClr val="C00000"/>
                </a:solidFill>
                <a:latin typeface="Verdana" panose="020B0604030504040204" pitchFamily="34" charset="0"/>
              </a:rPr>
              <a:t>N</a:t>
            </a:r>
            <a:r>
              <a:rPr lang="en-MZ" dirty="0">
                <a:latin typeface="Verdana" panose="020B0604030504040204" pitchFamily="34" charset="0"/>
              </a:rPr>
              <a:t>-Nr. de dentes com ápices encerrados</a:t>
            </a:r>
          </a:p>
          <a:p>
            <a:pPr marL="342900" indent="-342900" eaLnBrk="1" hangingPunct="1">
              <a:buFont typeface="Wingdings" pitchFamily="2" charset="2"/>
              <a:buChar char="v"/>
            </a:pPr>
            <a:r>
              <a:rPr lang="en-MZ" dirty="0">
                <a:solidFill>
                  <a:srgbClr val="00B0F0"/>
                </a:solidFill>
                <a:latin typeface="Verdana" panose="020B0604030504040204" pitchFamily="34" charset="0"/>
              </a:rPr>
              <a:t>S</a:t>
            </a:r>
            <a:r>
              <a:rPr lang="en-MZ" dirty="0">
                <a:latin typeface="Verdana" panose="020B0604030504040204" pitchFamily="34" charset="0"/>
              </a:rPr>
              <a:t>-Soma das aberturas apicais</a:t>
            </a:r>
          </a:p>
          <a:p>
            <a:pPr marL="342900" indent="-342900" eaLnBrk="1" hangingPunct="1">
              <a:buFont typeface="Wingdings" pitchFamily="2" charset="2"/>
              <a:buChar char="v"/>
            </a:pPr>
            <a:r>
              <a:rPr lang="en-MZ" dirty="0">
                <a:solidFill>
                  <a:srgbClr val="7030A0"/>
                </a:solidFill>
                <a:latin typeface="Verdana" panose="020B0604030504040204" pitchFamily="34" charset="0"/>
              </a:rPr>
              <a:t>N:S</a:t>
            </a:r>
            <a:r>
              <a:rPr lang="en-MZ" dirty="0">
                <a:latin typeface="Verdana" panose="020B0604030504040204" pitchFamily="34" charset="0"/>
              </a:rPr>
              <a:t>-Interação entre N e S</a:t>
            </a:r>
          </a:p>
        </p:txBody>
      </p:sp>
      <p:sp>
        <p:nvSpPr>
          <p:cNvPr id="18" name="Retângulo 3">
            <a:extLst>
              <a:ext uri="{FF2B5EF4-FFF2-40B4-BE49-F238E27FC236}">
                <a16:creationId xmlns:a16="http://schemas.microsoft.com/office/drawing/2014/main" id="{48DC322C-29A6-3441-BBB0-335AA21D68A8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9" name="Imagem 5">
            <a:extLst>
              <a:ext uri="{FF2B5EF4-FFF2-40B4-BE49-F238E27FC236}">
                <a16:creationId xmlns:a16="http://schemas.microsoft.com/office/drawing/2014/main" id="{4B5032B6-C076-E943-A2BC-A072E058B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005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8">
            <a:extLst>
              <a:ext uri="{FF2B5EF4-FFF2-40B4-BE49-F238E27FC236}">
                <a16:creationId xmlns:a16="http://schemas.microsoft.com/office/drawing/2014/main" id="{9B6884D8-9DA7-8349-A1A1-B65B7AD4E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39941" name="Picture 11">
            <a:extLst>
              <a:ext uri="{FF2B5EF4-FFF2-40B4-BE49-F238E27FC236}">
                <a16:creationId xmlns:a16="http://schemas.microsoft.com/office/drawing/2014/main" id="{645631CF-5A6E-FA44-B48E-248E462B1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62" r="4259"/>
          <a:stretch>
            <a:fillRect/>
          </a:stretch>
        </p:blipFill>
        <p:spPr bwMode="auto">
          <a:xfrm>
            <a:off x="696000" y="2709327"/>
            <a:ext cx="6287304" cy="4148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2" name="Rectangle 18">
            <a:extLst>
              <a:ext uri="{FF2B5EF4-FFF2-40B4-BE49-F238E27FC236}">
                <a16:creationId xmlns:a16="http://schemas.microsoft.com/office/drawing/2014/main" id="{45672CCB-A308-BC47-A360-B311A74B5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2924944"/>
            <a:ext cx="2232025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M. global= 64.42%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M. final= 63.86%</a:t>
            </a:r>
          </a:p>
          <a:p>
            <a:pPr>
              <a:spcBef>
                <a:spcPct val="0"/>
              </a:spcBef>
              <a:buFontTx/>
              <a:buNone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E.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md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=0.203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I.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int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. = 2.13 </a:t>
            </a:r>
          </a:p>
        </p:txBody>
      </p:sp>
      <p:sp>
        <p:nvSpPr>
          <p:cNvPr id="8" name="Retângulo 3">
            <a:extLst>
              <a:ext uri="{FF2B5EF4-FFF2-40B4-BE49-F238E27FC236}">
                <a16:creationId xmlns:a16="http://schemas.microsoft.com/office/drawing/2014/main" id="{328D26C4-AACB-E94F-B5CD-029F66F80447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F9869704-A335-E541-A0A2-D673FB49D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21F2E5AE-7574-604A-A242-A8B1797418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b="1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Modelo Moçambicano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8">
            <a:extLst>
              <a:ext uri="{FF2B5EF4-FFF2-40B4-BE49-F238E27FC236}">
                <a16:creationId xmlns:a16="http://schemas.microsoft.com/office/drawing/2014/main" id="{66D27BB3-6CA6-404A-9D4D-A534B76D91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41989" name="Rectangle 18">
            <a:extLst>
              <a:ext uri="{FF2B5EF4-FFF2-40B4-BE49-F238E27FC236}">
                <a16:creationId xmlns:a16="http://schemas.microsoft.com/office/drawing/2014/main" id="{99878D37-4428-4941-B294-0E932268D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6391" y="2883306"/>
            <a:ext cx="21764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Resíduos</a:t>
            </a:r>
          </a:p>
        </p:txBody>
      </p:sp>
      <p:pic>
        <p:nvPicPr>
          <p:cNvPr id="41990" name="Picture 2">
            <a:extLst>
              <a:ext uri="{FF2B5EF4-FFF2-40B4-BE49-F238E27FC236}">
                <a16:creationId xmlns:a16="http://schemas.microsoft.com/office/drawing/2014/main" id="{F5A0FB2C-47B6-A847-8226-775B6EB58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4" r="4259"/>
          <a:stretch>
            <a:fillRect/>
          </a:stretch>
        </p:blipFill>
        <p:spPr bwMode="auto">
          <a:xfrm>
            <a:off x="696000" y="2877360"/>
            <a:ext cx="6120080" cy="3979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4461821-2822-6A4D-A9C3-6499F282F8AD}"/>
              </a:ext>
            </a:extLst>
          </p:cNvPr>
          <p:cNvSpPr/>
          <p:nvPr/>
        </p:nvSpPr>
        <p:spPr>
          <a:xfrm>
            <a:off x="1900372" y="2986196"/>
            <a:ext cx="358775" cy="3587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38190E-93AE-3A4B-AE55-69DAF72F2F8F}"/>
              </a:ext>
            </a:extLst>
          </p:cNvPr>
          <p:cNvSpPr/>
          <p:nvPr/>
        </p:nvSpPr>
        <p:spPr>
          <a:xfrm>
            <a:off x="3613165" y="5805264"/>
            <a:ext cx="285750" cy="2571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FD68E4-65D0-0645-BFD3-857356067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954" y="3429703"/>
            <a:ext cx="209232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2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outliers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12" name="Retângulo 3">
            <a:extLst>
              <a:ext uri="{FF2B5EF4-FFF2-40B4-BE49-F238E27FC236}">
                <a16:creationId xmlns:a16="http://schemas.microsoft.com/office/drawing/2014/main" id="{DA5C5A3D-A629-424D-8DB9-4B7D0FD5E7B7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Imagem 5">
            <a:extLst>
              <a:ext uri="{FF2B5EF4-FFF2-40B4-BE49-F238E27FC236}">
                <a16:creationId xmlns:a16="http://schemas.microsoft.com/office/drawing/2014/main" id="{FA34FEB8-3FDE-E84E-9972-E9BB2F002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3">
            <a:extLst>
              <a:ext uri="{FF2B5EF4-FFF2-40B4-BE49-F238E27FC236}">
                <a16:creationId xmlns:a16="http://schemas.microsoft.com/office/drawing/2014/main" id="{E65F4D66-A828-FD4E-B948-59BBFD1DB1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RESULTADOS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2400" b="1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Modelo Moçambicano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8">
            <a:extLst>
              <a:ext uri="{FF2B5EF4-FFF2-40B4-BE49-F238E27FC236}">
                <a16:creationId xmlns:a16="http://schemas.microsoft.com/office/drawing/2014/main" id="{142A4D9F-0CE3-4045-8C63-9095CC543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8915" name="TextBox 3">
            <a:extLst>
              <a:ext uri="{FF2B5EF4-FFF2-40B4-BE49-F238E27FC236}">
                <a16:creationId xmlns:a16="http://schemas.microsoft.com/office/drawing/2014/main" id="{6B39E1EE-AB18-274F-8BBD-375D6480F8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280076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DISCUSSÃO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Amostra reduzida (6 a 8, e 14 a 16 anos):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Disponibilidade dos dados na clínica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Limitações:</a:t>
            </a:r>
          </a:p>
          <a:p>
            <a:pPr marL="342900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Disponibilidade das clínicas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vs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covid-19 </a:t>
            </a: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EACDD96B-7E21-4D4A-A640-E93CD1B8022B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8A759E8F-1EB9-CC4D-B8ED-4AC58B8C2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8">
            <a:extLst>
              <a:ext uri="{FF2B5EF4-FFF2-40B4-BE49-F238E27FC236}">
                <a16:creationId xmlns:a16="http://schemas.microsoft.com/office/drawing/2014/main" id="{4973DFB8-9E79-FB42-AA15-2257D3AF0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8915" name="TextBox 3">
            <a:extLst>
              <a:ext uri="{FF2B5EF4-FFF2-40B4-BE49-F238E27FC236}">
                <a16:creationId xmlns:a16="http://schemas.microsoft.com/office/drawing/2014/main" id="{5A0BAB2C-720E-524A-83FD-1FEAEAF49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01675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DISCUSSÃO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ID com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(2006) </a:t>
            </a:r>
            <a:r>
              <a:rPr lang="pt-PT" altLang="pt-PT" sz="2400" b="1" dirty="0">
                <a:solidFill>
                  <a:srgbClr val="6E593E"/>
                </a:solidFill>
                <a:latin typeface="Verdana" panose="020B0604030504040204" pitchFamily="34" charset="0"/>
              </a:rPr>
              <a:t>⍯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IC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Diferenças populacionais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(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Barville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(2018)-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sobrestimativas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Latić-Dautović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(2017)- subestimativas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Maior erro absoluto aos 14 anos (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(2007) em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Latić-Dautović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(2017)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Diferenças populacionais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vs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D. climáticas (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Tompkins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, 1996, Al-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Tuwirqi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al., 2011)</a:t>
            </a: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C374D4C4-F8CC-914D-9059-0A46762DE4E3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F378E9EA-873E-0044-B55A-33A44BEFA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8">
            <a:extLst>
              <a:ext uri="{FF2B5EF4-FFF2-40B4-BE49-F238E27FC236}">
                <a16:creationId xmlns:a16="http://schemas.microsoft.com/office/drawing/2014/main" id="{4973DFB8-9E79-FB42-AA15-2257D3AF0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8915" name="TextBox 3">
            <a:extLst>
              <a:ext uri="{FF2B5EF4-FFF2-40B4-BE49-F238E27FC236}">
                <a16:creationId xmlns:a16="http://schemas.microsoft.com/office/drawing/2014/main" id="{5A0BAB2C-720E-524A-83FD-1FEAEAF49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47705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DISCUSSÃO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ID com M. RSA </a:t>
            </a:r>
            <a:r>
              <a:rPr lang="pt-PT" dirty="0">
                <a:sym typeface="Symbol" pitchFamily="2" charset="2"/>
              </a:rPr>
              <a:t> 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IC: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Localização de Moçambique</a:t>
            </a: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Disparidades nos valores: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Tamanho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amostral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Diferenças nas faixas etárias:</a:t>
            </a: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Faixa etária de estudo</a:t>
            </a: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6-16 anos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vs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6-14 anos </a:t>
            </a:r>
          </a:p>
          <a:p>
            <a:pPr marL="457200" indent="-4572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Erro do método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F38865-F175-A348-8774-C73E598167E8}"/>
              </a:ext>
            </a:extLst>
          </p:cNvPr>
          <p:cNvSpPr/>
          <p:nvPr/>
        </p:nvSpPr>
        <p:spPr>
          <a:xfrm>
            <a:off x="2432937" y="6279534"/>
            <a:ext cx="79930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al. 2007 em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Zelic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al.2020; De Luca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al., 2012</a:t>
            </a:r>
            <a:endParaRPr lang="en-MZ" sz="1600" dirty="0"/>
          </a:p>
        </p:txBody>
      </p:sp>
      <p:sp>
        <p:nvSpPr>
          <p:cNvPr id="7" name="Retângulo 3">
            <a:extLst>
              <a:ext uri="{FF2B5EF4-FFF2-40B4-BE49-F238E27FC236}">
                <a16:creationId xmlns:a16="http://schemas.microsoft.com/office/drawing/2014/main" id="{078CC5BE-02F7-B74A-8FB1-8412F71235DB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Imagem 5">
            <a:extLst>
              <a:ext uri="{FF2B5EF4-FFF2-40B4-BE49-F238E27FC236}">
                <a16:creationId xmlns:a16="http://schemas.microsoft.com/office/drawing/2014/main" id="{F31CD8C0-B238-7A49-924D-A6E333D1C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096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9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9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9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9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8">
            <a:extLst>
              <a:ext uri="{FF2B5EF4-FFF2-40B4-BE49-F238E27FC236}">
                <a16:creationId xmlns:a16="http://schemas.microsoft.com/office/drawing/2014/main" id="{E5D5A2AA-06C2-C04B-A9AC-8B32FD7BEB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8915" name="TextBox 3">
            <a:extLst>
              <a:ext uri="{FF2B5EF4-FFF2-40B4-BE49-F238E27FC236}">
                <a16:creationId xmlns:a16="http://schemas.microsoft.com/office/drawing/2014/main" id="{1B61C0BA-2CAA-7046-858C-7CA3E3E349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353943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DISCUSSÃO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Modelo Moçambicano diferente do M. original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									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Quatro variáveis significativas: </a:t>
            </a:r>
            <a:endParaRPr lang="pt-PT" sz="2400" dirty="0">
              <a:solidFill>
                <a:schemeClr val="bg2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Idade = 9.507 + 1.038*</a:t>
            </a:r>
            <a:r>
              <a:rPr lang="pt-PT" sz="2400" dirty="0">
                <a:solidFill>
                  <a:schemeClr val="accent6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Sexo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+ 0.859*</a:t>
            </a:r>
            <a:r>
              <a:rPr lang="pt-PT" sz="2400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- 0.745*</a:t>
            </a:r>
            <a:r>
              <a:rPr lang="pt-PT" sz="2400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- 0.532*</a:t>
            </a:r>
            <a:r>
              <a:rPr lang="pt-PT" sz="2400" dirty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N:S</a:t>
            </a:r>
            <a:endParaRPr lang="en-MZ" sz="2400" dirty="0">
              <a:solidFill>
                <a:srgbClr val="7030A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en-MZ" altLang="pt-PT" sz="2400" dirty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			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en-MZ" altLang="pt-PT" sz="2400" dirty="0">
                <a:solidFill>
                  <a:srgbClr val="FF93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vs</a:t>
            </a:r>
            <a:endParaRPr lang="pt-PT" altLang="pt-PT" sz="2400" dirty="0">
              <a:solidFill>
                <a:srgbClr val="FF93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M. de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Cugati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(2015): 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Idade = 11.368 ‑ 0.345*</a:t>
            </a:r>
            <a:r>
              <a:rPr lang="pt-PT" altLang="pt-PT" sz="2400" dirty="0">
                <a:solidFill>
                  <a:srgbClr val="FFC000"/>
                </a:solidFill>
                <a:latin typeface="Verdana" panose="020B0604030504040204" pitchFamily="34" charset="0"/>
              </a:rPr>
              <a:t>Sexo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+ 0.553*</a:t>
            </a:r>
            <a:r>
              <a:rPr lang="pt-PT" altLang="pt-PT" sz="2400" dirty="0">
                <a:solidFill>
                  <a:srgbClr val="C00000"/>
                </a:solidFill>
                <a:latin typeface="Verdana" panose="020B0604030504040204" pitchFamily="34" charset="0"/>
              </a:rPr>
              <a:t>N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‑ 1.096*</a:t>
            </a:r>
            <a:r>
              <a:rPr lang="pt-PT" altLang="pt-PT" sz="2400" dirty="0">
                <a:solidFill>
                  <a:srgbClr val="00B0F0"/>
                </a:solidFill>
                <a:latin typeface="Verdana" panose="020B0604030504040204" pitchFamily="34" charset="0"/>
              </a:rPr>
              <a:t>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‑ 0.380*</a:t>
            </a:r>
            <a:r>
              <a:rPr lang="pt-PT" altLang="pt-PT" sz="2400" dirty="0">
                <a:solidFill>
                  <a:srgbClr val="7030A0"/>
                </a:solidFill>
                <a:latin typeface="Verdana" panose="020B0604030504040204" pitchFamily="34" charset="0"/>
              </a:rPr>
              <a:t>S:N</a:t>
            </a: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A565F2C4-B06F-2A4B-A393-0312239D0C83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6E37AA72-8358-3047-A140-1C09FB82C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8">
            <a:extLst>
              <a:ext uri="{FF2B5EF4-FFF2-40B4-BE49-F238E27FC236}">
                <a16:creationId xmlns:a16="http://schemas.microsoft.com/office/drawing/2014/main" id="{320265D8-40B9-9E42-91B5-B75DA6807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8915" name="TextBox 3">
            <a:extLst>
              <a:ext uri="{FF2B5EF4-FFF2-40B4-BE49-F238E27FC236}">
                <a16:creationId xmlns:a16="http://schemas.microsoft.com/office/drawing/2014/main" id="{E733A9E5-DD3F-BB46-B7EB-F981808A12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39087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DISCUSSÃO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Erro mediano</a:t>
            </a: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Disparidades: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Diferenças populacionais (nutrição e etnia)</a:t>
            </a: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Tamanho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amostral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Uniformidade (idades e sexo)</a:t>
            </a: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7BC1B767-DA7B-6245-AECC-1BC0C3BFE477}"/>
              </a:ext>
            </a:extLst>
          </p:cNvPr>
          <p:cNvSpPr/>
          <p:nvPr/>
        </p:nvSpPr>
        <p:spPr>
          <a:xfrm>
            <a:off x="2999656" y="2260511"/>
            <a:ext cx="645893" cy="1200330"/>
          </a:xfrm>
          <a:prstGeom prst="leftBrace">
            <a:avLst/>
          </a:prstGeom>
          <a:ln w="28575">
            <a:solidFill>
              <a:srgbClr val="FF9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BBB2B2-BE98-6C44-9A59-DCC452B73DC6}"/>
              </a:ext>
            </a:extLst>
          </p:cNvPr>
          <p:cNvSpPr/>
          <p:nvPr/>
        </p:nvSpPr>
        <p:spPr>
          <a:xfrm>
            <a:off x="3514676" y="2260513"/>
            <a:ext cx="50755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&lt; M. original</a:t>
            </a:r>
          </a:p>
          <a:p>
            <a:pPr eaLnBrk="1" hangingPunct="1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		</a:t>
            </a:r>
          </a:p>
          <a:p>
            <a:pPr eaLnBrk="1" hangingPunct="1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&lt;M. de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al. (2007) </a:t>
            </a:r>
          </a:p>
        </p:txBody>
      </p:sp>
      <p:sp>
        <p:nvSpPr>
          <p:cNvPr id="8" name="Retângulo 3">
            <a:extLst>
              <a:ext uri="{FF2B5EF4-FFF2-40B4-BE49-F238E27FC236}">
                <a16:creationId xmlns:a16="http://schemas.microsoft.com/office/drawing/2014/main" id="{516012D4-1E7E-384A-A4C8-F4433D7A8AC7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8C14921F-67CB-6C4E-BDE3-D09165841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8">
            <a:extLst>
              <a:ext uri="{FF2B5EF4-FFF2-40B4-BE49-F238E27FC236}">
                <a16:creationId xmlns:a16="http://schemas.microsoft.com/office/drawing/2014/main" id="{116508AF-4868-1648-BAFF-8730A5EE6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9939" name="TextBox 3">
            <a:extLst>
              <a:ext uri="{FF2B5EF4-FFF2-40B4-BE49-F238E27FC236}">
                <a16:creationId xmlns:a16="http://schemas.microsoft.com/office/drawing/2014/main" id="{7588D5AE-58D1-E54B-A7A2-4D0DB681C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341632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CONCLUSÃO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M. original não aplicável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M.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Angelakopoulos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2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al. (2019) aplicável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Melhoramento da acurácia</a:t>
            </a: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Modelo moçambicano:</a:t>
            </a:r>
          </a:p>
        </p:txBody>
      </p:sp>
      <p:sp>
        <p:nvSpPr>
          <p:cNvPr id="6" name="Text Box 40">
            <a:extLst>
              <a:ext uri="{FF2B5EF4-FFF2-40B4-BE49-F238E27FC236}">
                <a16:creationId xmlns:a16="http://schemas.microsoft.com/office/drawing/2014/main" id="{2DA4AB5D-742B-5E43-AD90-F7510071F039}"/>
              </a:ext>
            </a:extLst>
          </p:cNvPr>
          <p:cNvSpPr txBox="1"/>
          <p:nvPr/>
        </p:nvSpPr>
        <p:spPr>
          <a:xfrm>
            <a:off x="983732" y="5227443"/>
            <a:ext cx="10224536" cy="1081877"/>
          </a:xfrm>
          <a:prstGeom prst="rect">
            <a:avLst/>
          </a:prstGeom>
          <a:solidFill>
            <a:schemeClr val="lt1"/>
          </a:solidFill>
          <a:ln w="28575">
            <a:solidFill>
              <a:srgbClr val="FF9300"/>
            </a:solidFill>
          </a:ln>
        </p:spPr>
        <p:txBody>
          <a:bodyPr/>
          <a:lstStyle/>
          <a:p>
            <a:pPr algn="just">
              <a:lnSpc>
                <a:spcPct val="150000"/>
              </a:lnSpc>
              <a:spcAft>
                <a:spcPts val="0"/>
              </a:spcAft>
              <a:defRPr/>
            </a:pP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Idade = 9.507 + 1.038*</a:t>
            </a:r>
            <a:r>
              <a:rPr lang="pt-PT" dirty="0">
                <a:solidFill>
                  <a:schemeClr val="accent6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Sexo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+ 0.859*</a:t>
            </a:r>
            <a:r>
              <a:rPr lang="pt-PT" dirty="0">
                <a:solidFill>
                  <a:schemeClr val="accent2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- 0.745*</a:t>
            </a:r>
            <a:r>
              <a:rPr lang="pt-PT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pt-PT" dirty="0">
                <a:solidFill>
                  <a:schemeClr val="bg2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- 0.532*</a:t>
            </a:r>
            <a:r>
              <a:rPr lang="pt-PT" dirty="0">
                <a:solidFill>
                  <a:srgbClr val="7030A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N:S</a:t>
            </a:r>
            <a:endParaRPr lang="en-MZ" dirty="0">
              <a:solidFill>
                <a:srgbClr val="7030A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Retângulo 3">
            <a:extLst>
              <a:ext uri="{FF2B5EF4-FFF2-40B4-BE49-F238E27FC236}">
                <a16:creationId xmlns:a16="http://schemas.microsoft.com/office/drawing/2014/main" id="{6810FF13-4AE9-7542-9115-069014D1C278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" name="Imagem 5">
            <a:extLst>
              <a:ext uri="{FF2B5EF4-FFF2-40B4-BE49-F238E27FC236}">
                <a16:creationId xmlns:a16="http://schemas.microsoft.com/office/drawing/2014/main" id="{96BE2D7A-DCD3-6E4B-A9FF-F0385E3C9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8">
            <a:extLst>
              <a:ext uri="{FF2B5EF4-FFF2-40B4-BE49-F238E27FC236}">
                <a16:creationId xmlns:a16="http://schemas.microsoft.com/office/drawing/2014/main" id="{1E1990D9-FA64-634D-AF1E-9A90DA98B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6388" name="TextBox 3">
            <a:extLst>
              <a:ext uri="{FF2B5EF4-FFF2-40B4-BE49-F238E27FC236}">
                <a16:creationId xmlns:a16="http://schemas.microsoft.com/office/drawing/2014/main" id="{B664290D-FDFB-584B-902A-33A7B43D17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283127"/>
            <a:ext cx="10800000" cy="5847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</p:txBody>
      </p:sp>
      <p:sp>
        <p:nvSpPr>
          <p:cNvPr id="16389" name="Rectangle 1">
            <a:extLst>
              <a:ext uri="{FF2B5EF4-FFF2-40B4-BE49-F238E27FC236}">
                <a16:creationId xmlns:a16="http://schemas.microsoft.com/office/drawing/2014/main" id="{5AF9C8AE-DCB0-7146-B1A2-EC7587175C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5680" y="6524625"/>
            <a:ext cx="694590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Ubelaker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, 2006,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Baccino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et al., 2013;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Lynch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6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600" dirty="0">
                <a:solidFill>
                  <a:srgbClr val="6E593E"/>
                </a:solidFill>
                <a:latin typeface="Verdana" panose="020B0604030504040204" pitchFamily="34" charset="0"/>
              </a:rPr>
              <a:t> al., 2014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60A5600-3D1F-2F41-9BA9-F43DD37531EE}"/>
              </a:ext>
            </a:extLst>
          </p:cNvPr>
          <p:cNvSpPr/>
          <p:nvPr/>
        </p:nvSpPr>
        <p:spPr>
          <a:xfrm>
            <a:off x="4788644" y="5286452"/>
            <a:ext cx="2376264" cy="914400"/>
          </a:xfrm>
          <a:prstGeom prst="round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Identificação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5F5A04-034D-C14A-ACE1-E732AD66C372}"/>
              </a:ext>
            </a:extLst>
          </p:cNvPr>
          <p:cNvSpPr/>
          <p:nvPr/>
        </p:nvSpPr>
        <p:spPr>
          <a:xfrm>
            <a:off x="696000" y="4636370"/>
            <a:ext cx="2856216" cy="1388327"/>
          </a:xfrm>
          <a:prstGeom prst="round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Reconhecimento facial</a:t>
            </a:r>
            <a:endParaRPr lang="en-MZ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D64FFDE-5CBE-E548-BD49-43C26D3EA8B5}"/>
              </a:ext>
            </a:extLst>
          </p:cNvPr>
          <p:cNvSpPr/>
          <p:nvPr/>
        </p:nvSpPr>
        <p:spPr>
          <a:xfrm>
            <a:off x="8520561" y="4619302"/>
            <a:ext cx="2856216" cy="1422465"/>
          </a:xfrm>
          <a:prstGeom prst="round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Estimativa da idade: menores e seniores</a:t>
            </a:r>
            <a:endParaRPr lang="en-MZ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1911B13-0100-8B46-B5DF-4B3EFB8302A8}"/>
              </a:ext>
            </a:extLst>
          </p:cNvPr>
          <p:cNvSpPr/>
          <p:nvPr/>
        </p:nvSpPr>
        <p:spPr>
          <a:xfrm rot="5400000">
            <a:off x="5073973" y="4095617"/>
            <a:ext cx="1805606" cy="576064"/>
          </a:xfrm>
          <a:prstGeom prst="rightArrow">
            <a:avLst/>
          </a:prstGeom>
          <a:noFill/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A016595-1173-B140-94A9-8574F51FF761}"/>
              </a:ext>
            </a:extLst>
          </p:cNvPr>
          <p:cNvSpPr/>
          <p:nvPr/>
        </p:nvSpPr>
        <p:spPr>
          <a:xfrm rot="3059112">
            <a:off x="7599670" y="3676265"/>
            <a:ext cx="1601623" cy="518044"/>
          </a:xfrm>
          <a:prstGeom prst="rightArrow">
            <a:avLst/>
          </a:prstGeom>
          <a:noFill/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BA41116-21C5-C04A-9541-7E831560AC87}"/>
              </a:ext>
            </a:extLst>
          </p:cNvPr>
          <p:cNvSpPr/>
          <p:nvPr/>
        </p:nvSpPr>
        <p:spPr>
          <a:xfrm rot="7315895">
            <a:off x="3014858" y="3741236"/>
            <a:ext cx="1433244" cy="510179"/>
          </a:xfrm>
          <a:prstGeom prst="rightArrow">
            <a:avLst/>
          </a:prstGeom>
          <a:noFill/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CFDEB73-C092-A84E-AF9E-4A13A9B2912E}"/>
              </a:ext>
            </a:extLst>
          </p:cNvPr>
          <p:cNvSpPr/>
          <p:nvPr/>
        </p:nvSpPr>
        <p:spPr>
          <a:xfrm>
            <a:off x="8520561" y="4599217"/>
            <a:ext cx="2872566" cy="142246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Z"/>
          </a:p>
        </p:txBody>
      </p:sp>
      <p:sp>
        <p:nvSpPr>
          <p:cNvPr id="8" name="Terminator 7">
            <a:extLst>
              <a:ext uri="{FF2B5EF4-FFF2-40B4-BE49-F238E27FC236}">
                <a16:creationId xmlns:a16="http://schemas.microsoft.com/office/drawing/2014/main" id="{5C325B77-4BB6-DE47-8C03-9C60C9FA18A7}"/>
              </a:ext>
            </a:extLst>
          </p:cNvPr>
          <p:cNvSpPr/>
          <p:nvPr/>
        </p:nvSpPr>
        <p:spPr>
          <a:xfrm>
            <a:off x="3852540" y="2166977"/>
            <a:ext cx="4248472" cy="1261068"/>
          </a:xfrm>
          <a:prstGeom prst="flowChartTerminator">
            <a:avLst/>
          </a:prstGeom>
          <a:solidFill>
            <a:srgbClr val="FFD899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A. Forense + clínica forense</a:t>
            </a:r>
          </a:p>
        </p:txBody>
      </p:sp>
      <p:sp>
        <p:nvSpPr>
          <p:cNvPr id="21" name="Retângulo 3">
            <a:extLst>
              <a:ext uri="{FF2B5EF4-FFF2-40B4-BE49-F238E27FC236}">
                <a16:creationId xmlns:a16="http://schemas.microsoft.com/office/drawing/2014/main" id="{AB466B0B-0AB1-0548-995A-E9BC52473C9F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2" name="Imagem 5">
            <a:extLst>
              <a:ext uri="{FF2B5EF4-FFF2-40B4-BE49-F238E27FC236}">
                <a16:creationId xmlns:a16="http://schemas.microsoft.com/office/drawing/2014/main" id="{5C947CE2-56D0-184B-8F45-AC90FD0A3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845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8">
            <a:extLst>
              <a:ext uri="{FF2B5EF4-FFF2-40B4-BE49-F238E27FC236}">
                <a16:creationId xmlns:a16="http://schemas.microsoft.com/office/drawing/2014/main" id="{116508AF-4868-1648-BAFF-8730A5EE6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39939" name="TextBox 3">
            <a:extLst>
              <a:ext uri="{FF2B5EF4-FFF2-40B4-BE49-F238E27FC236}">
                <a16:creationId xmlns:a16="http://schemas.microsoft.com/office/drawing/2014/main" id="{7588D5AE-58D1-E54B-A7A2-4D0DB681CD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489364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CONCLUSÃO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Sexo </a:t>
            </a:r>
            <a:r>
              <a:rPr lang="pt-PT" altLang="pt-PT" sz="2000" dirty="0">
                <a:solidFill>
                  <a:srgbClr val="FFC000"/>
                </a:solidFill>
                <a:latin typeface="Verdana" panose="020B0604030504040204" pitchFamily="34" charset="0"/>
              </a:rPr>
              <a:t>❌</a:t>
            </a: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 Variáveis morfológicas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Sem diferenças entre os sexos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Recomenda-se:</a:t>
            </a:r>
          </a:p>
          <a:p>
            <a:pPr marL="1085850" lvl="1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Validação do modelo Moçambicano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Recomenda-se mais estudos</a:t>
            </a:r>
          </a:p>
          <a:p>
            <a:pPr marL="1085850" lvl="1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Amostras mais alargadas (3 regiões)</a:t>
            </a:r>
          </a:p>
          <a:p>
            <a:pPr marL="1085850" lvl="1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Faixa etária: 4 a 14 anos</a:t>
            </a:r>
          </a:p>
          <a:p>
            <a:pPr marL="1085850" lvl="1" indent="-342900" eaLnBrk="1" hangingPunct="1">
              <a:spcBef>
                <a:spcPct val="0"/>
              </a:spcBef>
              <a:buFont typeface="Courier New" panose="02070309020205020404" pitchFamily="49" charset="0"/>
              <a:buChar char="o"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AF6D36B5-982A-294B-A487-2B5322EC6662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Imagem 5">
            <a:extLst>
              <a:ext uri="{FF2B5EF4-FFF2-40B4-BE49-F238E27FC236}">
                <a16:creationId xmlns:a16="http://schemas.microsoft.com/office/drawing/2014/main" id="{947B530F-0077-0C44-962C-DD171B536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93470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8">
            <a:extLst>
              <a:ext uri="{FF2B5EF4-FFF2-40B4-BE49-F238E27FC236}">
                <a16:creationId xmlns:a16="http://schemas.microsoft.com/office/drawing/2014/main" id="{620CBB95-2E86-9D4A-8968-571F5C66AD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54275" name="TextBox 3">
            <a:extLst>
              <a:ext uri="{FF2B5EF4-FFF2-40B4-BE49-F238E27FC236}">
                <a16:creationId xmlns:a16="http://schemas.microsoft.com/office/drawing/2014/main" id="{2D855F69-AFBA-F34C-9481-687740B24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14450"/>
            <a:ext cx="10800000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BIBLIOGRAFIA</a:t>
            </a: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pt-PT" sz="18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Angelakopoulos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, N., S. De Luca, L. A. V. Palacio, E.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Coccia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, L. Ferrante, V.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Pinchi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, and R.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. (2019). Age estimation by measuring open apices in teeth: a new formula for two samples of South African black and white children. International Journal of Legal Medicine 133:1529–1536.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pt-PT" sz="20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Cameriere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, R., L. Ferrante, and M.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Cingolani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. (2006). Age estimation in children by measurement of open apices in teeth. International Journal of Legal Medicine 120:49–52.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pt-PT" sz="20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Cunha, E., J. Azevedo, and A. Neves. (2019). Norma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Procedimental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 Norma 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Procedimental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 Np-Inmlcf-008: ESTIMATIVA DA IDADE EM INDIVÍDUOS VIVOS INDOCUMENTADOS. https://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www.inmlcf.mj.pt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/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index.php?option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=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com_content&amp;view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=</a:t>
            </a:r>
            <a:r>
              <a:rPr lang="en-US" altLang="pt-PT" sz="2000" dirty="0" err="1">
                <a:solidFill>
                  <a:srgbClr val="6E593E"/>
                </a:solidFill>
                <a:latin typeface="Verdana" panose="020B0604030504040204" pitchFamily="34" charset="0"/>
              </a:rPr>
              <a:t>article&amp;id</a:t>
            </a:r>
            <a:r>
              <a:rPr lang="en-US" altLang="pt-PT" sz="2000" dirty="0">
                <a:solidFill>
                  <a:srgbClr val="6E593E"/>
                </a:solidFill>
                <a:latin typeface="Verdana" panose="020B0604030504040204" pitchFamily="34" charset="0"/>
              </a:rPr>
              <a:t>=204&amp;Itemid=309.</a:t>
            </a:r>
            <a:endParaRPr lang="en-US" altLang="pt-PT" sz="18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3966B108-75DE-2B42-AD5E-A96494564FFB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9" name="Imagem 5">
            <a:extLst>
              <a:ext uri="{FF2B5EF4-FFF2-40B4-BE49-F238E27FC236}">
                <a16:creationId xmlns:a16="http://schemas.microsoft.com/office/drawing/2014/main" id="{9DC5E903-9C8F-BB49-A3FC-F437BD900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BB9340-D306-C545-A229-A85EC45D8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24" t="51829" r="9256" b="9337"/>
          <a:stretch/>
        </p:blipFill>
        <p:spPr>
          <a:xfrm>
            <a:off x="3770175" y="2261574"/>
            <a:ext cx="2107382" cy="1337799"/>
          </a:xfrm>
          <a:prstGeom prst="rect">
            <a:avLst/>
          </a:prstGeom>
        </p:spPr>
      </p:pic>
      <p:sp>
        <p:nvSpPr>
          <p:cNvPr id="56321" name="Rectangle 8">
            <a:extLst>
              <a:ext uri="{FF2B5EF4-FFF2-40B4-BE49-F238E27FC236}">
                <a16:creationId xmlns:a16="http://schemas.microsoft.com/office/drawing/2014/main" id="{B66EFB6B-EAC4-1242-A6BC-279875969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56323" name="TextBox 3">
            <a:extLst>
              <a:ext uri="{FF2B5EF4-FFF2-40B4-BE49-F238E27FC236}">
                <a16:creationId xmlns:a16="http://schemas.microsoft.com/office/drawing/2014/main" id="{26B79CBF-9F42-9A42-B72F-CEF25B2FF1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AGRADECIMENTOS</a:t>
            </a:r>
          </a:p>
        </p:txBody>
      </p:sp>
      <p:sp>
        <p:nvSpPr>
          <p:cNvPr id="56325" name="Rectangle 2">
            <a:extLst>
              <a:ext uri="{FF2B5EF4-FFF2-40B4-BE49-F238E27FC236}">
                <a16:creationId xmlns:a16="http://schemas.microsoft.com/office/drawing/2014/main" id="{DB9AF663-BB36-6C44-8246-0EB30F207C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2089" y="5315894"/>
            <a:ext cx="1847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MZ" altLang="en-MZ"/>
          </a:p>
        </p:txBody>
      </p:sp>
      <p:pic>
        <p:nvPicPr>
          <p:cNvPr id="56326" name="Picture 370" descr="A close up of a logo&#10;&#10;Description automatically generated">
            <a:extLst>
              <a:ext uri="{FF2B5EF4-FFF2-40B4-BE49-F238E27FC236}">
                <a16:creationId xmlns:a16="http://schemas.microsoft.com/office/drawing/2014/main" id="{12B8A0C7-F6B8-B740-ACEA-129F1040F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714" y="4064153"/>
            <a:ext cx="4171316" cy="1126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7" name="Imagem 5">
            <a:extLst>
              <a:ext uri="{FF2B5EF4-FFF2-40B4-BE49-F238E27FC236}">
                <a16:creationId xmlns:a16="http://schemas.microsoft.com/office/drawing/2014/main" id="{631F63F1-E1A5-1A48-8BA6-701D29207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445" y="2300130"/>
            <a:ext cx="4193750" cy="75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8" name="Picture 5">
            <a:extLst>
              <a:ext uri="{FF2B5EF4-FFF2-40B4-BE49-F238E27FC236}">
                <a16:creationId xmlns:a16="http://schemas.microsoft.com/office/drawing/2014/main" id="{6DC2A3EC-92BA-0441-A8DC-2BA9367E7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826" y="3555659"/>
            <a:ext cx="1634879" cy="1634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6329" name="image3.png">
            <a:extLst>
              <a:ext uri="{FF2B5EF4-FFF2-40B4-BE49-F238E27FC236}">
                <a16:creationId xmlns:a16="http://schemas.microsoft.com/office/drawing/2014/main" id="{F5F7AB8C-E4A7-524C-9458-268DB738F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686" y="2298502"/>
            <a:ext cx="1257156" cy="1257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56330" name="image31.png">
            <a:extLst>
              <a:ext uri="{FF2B5EF4-FFF2-40B4-BE49-F238E27FC236}">
                <a16:creationId xmlns:a16="http://schemas.microsoft.com/office/drawing/2014/main" id="{22C4A46B-0A46-1F44-9849-E507F6EDD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442" y="3890283"/>
            <a:ext cx="2309296" cy="1209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56331" name="Rectangle 6">
            <a:extLst>
              <a:ext uri="{FF2B5EF4-FFF2-40B4-BE49-F238E27FC236}">
                <a16:creationId xmlns:a16="http://schemas.microsoft.com/office/drawing/2014/main" id="{0B075D53-F966-0F45-8D44-0F0C2CD73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909" y="5096572"/>
            <a:ext cx="1061114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pt-PT" altLang="pt-PT" b="1" dirty="0">
                <a:solidFill>
                  <a:srgbClr val="6E593E"/>
                </a:solidFill>
                <a:latin typeface="Verdana" panose="020B0604030504040204" pitchFamily="34" charset="0"/>
              </a:rPr>
              <a:t>Proverbio africano:</a:t>
            </a:r>
          </a:p>
          <a:p>
            <a:pPr eaLnBrk="1" hangingPunct="1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Se quiser ir rápido, vá sozinho. Se quiser ir longe, vá com os outros.</a:t>
            </a:r>
          </a:p>
        </p:txBody>
      </p:sp>
      <p:sp>
        <p:nvSpPr>
          <p:cNvPr id="56332" name="Rectangle 15">
            <a:extLst>
              <a:ext uri="{FF2B5EF4-FFF2-40B4-BE49-F238E27FC236}">
                <a16:creationId xmlns:a16="http://schemas.microsoft.com/office/drawing/2014/main" id="{9FDA19A5-3477-D646-9F22-F5D7DFDF7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3801" y="6134400"/>
            <a:ext cx="475157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Obrigado e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Kanimambo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!</a:t>
            </a:r>
          </a:p>
        </p:txBody>
      </p:sp>
      <p:sp>
        <p:nvSpPr>
          <p:cNvPr id="15" name="Retângulo 3">
            <a:extLst>
              <a:ext uri="{FF2B5EF4-FFF2-40B4-BE49-F238E27FC236}">
                <a16:creationId xmlns:a16="http://schemas.microsoft.com/office/drawing/2014/main" id="{58ACEEF0-DDAC-9445-8F51-4607231CF4B1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6" name="Imagem 5">
            <a:extLst>
              <a:ext uri="{FF2B5EF4-FFF2-40B4-BE49-F238E27FC236}">
                <a16:creationId xmlns:a16="http://schemas.microsoft.com/office/drawing/2014/main" id="{6F81D16A-8542-2B45-94CD-F3D7990CD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 104">
            <a:extLst>
              <a:ext uri="{FF2B5EF4-FFF2-40B4-BE49-F238E27FC236}">
                <a16:creationId xmlns:a16="http://schemas.microsoft.com/office/drawing/2014/main" id="{01074FAB-9BF2-5D4E-80E9-BAD443C12DE7}"/>
              </a:ext>
            </a:extLst>
          </p:cNvPr>
          <p:cNvSpPr/>
          <p:nvPr/>
        </p:nvSpPr>
        <p:spPr>
          <a:xfrm>
            <a:off x="6744668" y="1870184"/>
            <a:ext cx="2160240" cy="1668940"/>
          </a:xfrm>
          <a:custGeom>
            <a:avLst/>
            <a:gdLst>
              <a:gd name="connsiteX0" fmla="*/ 1141519 w 2160240"/>
              <a:gd name="connsiteY0" fmla="*/ 0 h 1668940"/>
              <a:gd name="connsiteX1" fmla="*/ 1467535 w 2160240"/>
              <a:gd name="connsiteY1" fmla="*/ 92976 h 1668940"/>
              <a:gd name="connsiteX2" fmla="*/ 2075608 w 2160240"/>
              <a:gd name="connsiteY2" fmla="*/ 336056 h 1668940"/>
              <a:gd name="connsiteX3" fmla="*/ 2160240 w 2160240"/>
              <a:gd name="connsiteY3" fmla="*/ 381593 h 1668940"/>
              <a:gd name="connsiteX4" fmla="*/ 737510 w 2160240"/>
              <a:gd name="connsiteY4" fmla="*/ 1668940 h 1668940"/>
              <a:gd name="connsiteX5" fmla="*/ 693869 w 2160240"/>
              <a:gd name="connsiteY5" fmla="*/ 1627396 h 1668940"/>
              <a:gd name="connsiteX6" fmla="*/ 616120 w 2160240"/>
              <a:gd name="connsiteY6" fmla="*/ 1566500 h 1668940"/>
              <a:gd name="connsiteX7" fmla="*/ 546121 w 2160240"/>
              <a:gd name="connsiteY7" fmla="*/ 1507965 h 1668940"/>
              <a:gd name="connsiteX8" fmla="*/ 78573 w 2160240"/>
              <a:gd name="connsiteY8" fmla="*/ 1289988 h 1668940"/>
              <a:gd name="connsiteX9" fmla="*/ 0 w 2160240"/>
              <a:gd name="connsiteY9" fmla="*/ 1271092 h 1668940"/>
              <a:gd name="connsiteX10" fmla="*/ 0 w 2160240"/>
              <a:gd name="connsiteY10" fmla="*/ 1032897 h 1668940"/>
              <a:gd name="connsiteX11" fmla="*/ 1 w 2160240"/>
              <a:gd name="connsiteY11" fmla="*/ 1032896 h 1668940"/>
              <a:gd name="connsiteX12" fmla="*/ 1 w 2160240"/>
              <a:gd name="connsiteY12" fmla="*/ 1032894 h 1668940"/>
              <a:gd name="connsiteX13" fmla="*/ 1141519 w 2160240"/>
              <a:gd name="connsiteY13" fmla="*/ 0 h 1668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60240" h="1668940">
                <a:moveTo>
                  <a:pt x="1141519" y="0"/>
                </a:moveTo>
                <a:lnTo>
                  <a:pt x="1467535" y="92976"/>
                </a:lnTo>
                <a:cubicBezTo>
                  <a:pt x="1683701" y="162495"/>
                  <a:pt x="1887243" y="244026"/>
                  <a:pt x="2075608" y="336056"/>
                </a:cubicBezTo>
                <a:lnTo>
                  <a:pt x="2160240" y="381593"/>
                </a:lnTo>
                <a:lnTo>
                  <a:pt x="737510" y="1668940"/>
                </a:lnTo>
                <a:lnTo>
                  <a:pt x="693869" y="1627396"/>
                </a:lnTo>
                <a:lnTo>
                  <a:pt x="616120" y="1566500"/>
                </a:lnTo>
                <a:lnTo>
                  <a:pt x="546121" y="1507965"/>
                </a:lnTo>
                <a:cubicBezTo>
                  <a:pt x="417110" y="1414702"/>
                  <a:pt x="257871" y="1339816"/>
                  <a:pt x="78573" y="1289988"/>
                </a:cubicBezTo>
                <a:lnTo>
                  <a:pt x="0" y="1271092"/>
                </a:lnTo>
                <a:lnTo>
                  <a:pt x="0" y="1032897"/>
                </a:lnTo>
                <a:lnTo>
                  <a:pt x="1" y="1032896"/>
                </a:lnTo>
                <a:lnTo>
                  <a:pt x="1" y="1032894"/>
                </a:lnTo>
                <a:lnTo>
                  <a:pt x="1141519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62C63C31-3496-F24F-9EED-98557640A24B}"/>
              </a:ext>
            </a:extLst>
          </p:cNvPr>
          <p:cNvSpPr/>
          <p:nvPr/>
        </p:nvSpPr>
        <p:spPr>
          <a:xfrm>
            <a:off x="3251465" y="1979974"/>
            <a:ext cx="2185003" cy="1602392"/>
          </a:xfrm>
          <a:custGeom>
            <a:avLst/>
            <a:gdLst>
              <a:gd name="connsiteX0" fmla="*/ 970200 w 2185003"/>
              <a:gd name="connsiteY0" fmla="*/ 0 h 1602392"/>
              <a:gd name="connsiteX1" fmla="*/ 2185003 w 2185003"/>
              <a:gd name="connsiteY1" fmla="*/ 925647 h 1602392"/>
              <a:gd name="connsiteX2" fmla="*/ 2185003 w 2185003"/>
              <a:gd name="connsiteY2" fmla="*/ 1194146 h 1602392"/>
              <a:gd name="connsiteX3" fmla="*/ 2175336 w 2185003"/>
              <a:gd name="connsiteY3" fmla="*/ 1197461 h 1602392"/>
              <a:gd name="connsiteX4" fmla="*/ 2088090 w 2185003"/>
              <a:gd name="connsiteY4" fmla="*/ 1225075 h 1602392"/>
              <a:gd name="connsiteX5" fmla="*/ 1781100 w 2185003"/>
              <a:gd name="connsiteY5" fmla="*/ 1375796 h 1602392"/>
              <a:gd name="connsiteX6" fmla="*/ 1725414 w 2185003"/>
              <a:gd name="connsiteY6" fmla="*/ 1418039 h 1602392"/>
              <a:gd name="connsiteX7" fmla="*/ 1702784 w 2185003"/>
              <a:gd name="connsiteY7" fmla="*/ 1432680 h 1602392"/>
              <a:gd name="connsiteX8" fmla="*/ 1594355 w 2185003"/>
              <a:gd name="connsiteY8" fmla="*/ 1517606 h 1602392"/>
              <a:gd name="connsiteX9" fmla="*/ 1505290 w 2185003"/>
              <a:gd name="connsiteY9" fmla="*/ 1602392 h 1602392"/>
              <a:gd name="connsiteX10" fmla="*/ 0 w 2185003"/>
              <a:gd name="connsiteY10" fmla="*/ 455403 h 1602392"/>
              <a:gd name="connsiteX11" fmla="*/ 115734 w 2185003"/>
              <a:gd name="connsiteY11" fmla="*/ 380016 h 1602392"/>
              <a:gd name="connsiteX12" fmla="*/ 680189 w 2185003"/>
              <a:gd name="connsiteY12" fmla="*/ 104304 h 1602392"/>
              <a:gd name="connsiteX13" fmla="*/ 970200 w 2185003"/>
              <a:gd name="connsiteY13" fmla="*/ 0 h 160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85003" h="1602392">
                <a:moveTo>
                  <a:pt x="970200" y="0"/>
                </a:moveTo>
                <a:lnTo>
                  <a:pt x="2185003" y="925647"/>
                </a:lnTo>
                <a:lnTo>
                  <a:pt x="2185003" y="1194146"/>
                </a:lnTo>
                <a:lnTo>
                  <a:pt x="2175336" y="1197461"/>
                </a:lnTo>
                <a:lnTo>
                  <a:pt x="2088090" y="1225075"/>
                </a:lnTo>
                <a:cubicBezTo>
                  <a:pt x="1974836" y="1265498"/>
                  <a:pt x="1871502" y="1316399"/>
                  <a:pt x="1781100" y="1375796"/>
                </a:cubicBezTo>
                <a:lnTo>
                  <a:pt x="1725414" y="1418039"/>
                </a:lnTo>
                <a:lnTo>
                  <a:pt x="1702784" y="1432680"/>
                </a:lnTo>
                <a:cubicBezTo>
                  <a:pt x="1664782" y="1459732"/>
                  <a:pt x="1628592" y="1488074"/>
                  <a:pt x="1594355" y="1517606"/>
                </a:cubicBezTo>
                <a:lnTo>
                  <a:pt x="1505290" y="1602392"/>
                </a:lnTo>
                <a:lnTo>
                  <a:pt x="0" y="455403"/>
                </a:lnTo>
                <a:lnTo>
                  <a:pt x="115734" y="380016"/>
                </a:lnTo>
                <a:cubicBezTo>
                  <a:pt x="288282" y="277865"/>
                  <a:pt x="477285" y="185458"/>
                  <a:pt x="680189" y="104304"/>
                </a:cubicBezTo>
                <a:lnTo>
                  <a:pt x="970200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02" name="Freeform 101">
            <a:extLst>
              <a:ext uri="{FF2B5EF4-FFF2-40B4-BE49-F238E27FC236}">
                <a16:creationId xmlns:a16="http://schemas.microsoft.com/office/drawing/2014/main" id="{849F51D3-7831-8F4A-B08E-AA9F35996E85}"/>
              </a:ext>
            </a:extLst>
          </p:cNvPr>
          <p:cNvSpPr/>
          <p:nvPr/>
        </p:nvSpPr>
        <p:spPr>
          <a:xfrm>
            <a:off x="1951611" y="3759773"/>
            <a:ext cx="2664944" cy="811358"/>
          </a:xfrm>
          <a:custGeom>
            <a:avLst/>
            <a:gdLst>
              <a:gd name="connsiteX0" fmla="*/ 38250 w 1927438"/>
              <a:gd name="connsiteY0" fmla="*/ 0 h 811358"/>
              <a:gd name="connsiteX1" fmla="*/ 1927438 w 1927438"/>
              <a:gd name="connsiteY1" fmla="*/ 0 h 811358"/>
              <a:gd name="connsiteX2" fmla="*/ 1905098 w 1927438"/>
              <a:gd name="connsiteY2" fmla="*/ 33013 h 811358"/>
              <a:gd name="connsiteX3" fmla="*/ 1773076 w 1927438"/>
              <a:gd name="connsiteY3" fmla="*/ 498513 h 811358"/>
              <a:gd name="connsiteX4" fmla="*/ 1807207 w 1927438"/>
              <a:gd name="connsiteY4" fmla="*/ 739530 h 811358"/>
              <a:gd name="connsiteX5" fmla="*/ 1833152 w 1927438"/>
              <a:gd name="connsiteY5" fmla="*/ 811358 h 811358"/>
              <a:gd name="connsiteX6" fmla="*/ 62773 w 1927438"/>
              <a:gd name="connsiteY6" fmla="*/ 811358 h 811358"/>
              <a:gd name="connsiteX7" fmla="*/ 62490 w 1927438"/>
              <a:gd name="connsiteY7" fmla="*/ 810456 h 811358"/>
              <a:gd name="connsiteX8" fmla="*/ 0 w 1927438"/>
              <a:gd name="connsiteY8" fmla="*/ 355408 h 811358"/>
              <a:gd name="connsiteX9" fmla="*/ 35441 w 1927438"/>
              <a:gd name="connsiteY9" fmla="*/ 11549 h 811358"/>
              <a:gd name="connsiteX10" fmla="*/ 38250 w 1927438"/>
              <a:gd name="connsiteY10" fmla="*/ 0 h 81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27438" h="811358">
                <a:moveTo>
                  <a:pt x="38250" y="0"/>
                </a:moveTo>
                <a:lnTo>
                  <a:pt x="1927438" y="0"/>
                </a:lnTo>
                <a:lnTo>
                  <a:pt x="1905098" y="33013"/>
                </a:lnTo>
                <a:cubicBezTo>
                  <a:pt x="1820086" y="176089"/>
                  <a:pt x="1773076" y="333393"/>
                  <a:pt x="1773076" y="498513"/>
                </a:cubicBezTo>
                <a:cubicBezTo>
                  <a:pt x="1773076" y="581073"/>
                  <a:pt x="1784829" y="661679"/>
                  <a:pt x="1807207" y="739530"/>
                </a:cubicBezTo>
                <a:lnTo>
                  <a:pt x="1833152" y="811358"/>
                </a:lnTo>
                <a:lnTo>
                  <a:pt x="62773" y="811358"/>
                </a:lnTo>
                <a:lnTo>
                  <a:pt x="62490" y="810456"/>
                </a:lnTo>
                <a:cubicBezTo>
                  <a:pt x="21517" y="663472"/>
                  <a:pt x="0" y="511284"/>
                  <a:pt x="0" y="355408"/>
                </a:cubicBezTo>
                <a:cubicBezTo>
                  <a:pt x="0" y="238500"/>
                  <a:pt x="12104" y="123668"/>
                  <a:pt x="35441" y="11549"/>
                </a:cubicBezTo>
                <a:lnTo>
                  <a:pt x="38250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01" name="Freeform 100">
            <a:extLst>
              <a:ext uri="{FF2B5EF4-FFF2-40B4-BE49-F238E27FC236}">
                <a16:creationId xmlns:a16="http://schemas.microsoft.com/office/drawing/2014/main" id="{2D1AA28D-8117-1647-A5C6-D4C80B01C4AF}"/>
              </a:ext>
            </a:extLst>
          </p:cNvPr>
          <p:cNvSpPr/>
          <p:nvPr/>
        </p:nvSpPr>
        <p:spPr>
          <a:xfrm>
            <a:off x="7667802" y="3759773"/>
            <a:ext cx="2549948" cy="811358"/>
          </a:xfrm>
          <a:custGeom>
            <a:avLst/>
            <a:gdLst>
              <a:gd name="connsiteX0" fmla="*/ 0 w 1971198"/>
              <a:gd name="connsiteY0" fmla="*/ 0 h 811358"/>
              <a:gd name="connsiteX1" fmla="*/ 1935167 w 1971198"/>
              <a:gd name="connsiteY1" fmla="*/ 0 h 811358"/>
              <a:gd name="connsiteX2" fmla="*/ 1937814 w 1971198"/>
              <a:gd name="connsiteY2" fmla="*/ 11549 h 811358"/>
              <a:gd name="connsiteX3" fmla="*/ 1971198 w 1971198"/>
              <a:gd name="connsiteY3" fmla="*/ 355408 h 811358"/>
              <a:gd name="connsiteX4" fmla="*/ 1912334 w 1971198"/>
              <a:gd name="connsiteY4" fmla="*/ 810456 h 811358"/>
              <a:gd name="connsiteX5" fmla="*/ 1912067 w 1971198"/>
              <a:gd name="connsiteY5" fmla="*/ 811358 h 811358"/>
              <a:gd name="connsiteX6" fmla="*/ 99412 w 1971198"/>
              <a:gd name="connsiteY6" fmla="*/ 811358 h 811358"/>
              <a:gd name="connsiteX7" fmla="*/ 95649 w 1971198"/>
              <a:gd name="connsiteY7" fmla="*/ 807584 h 811358"/>
              <a:gd name="connsiteX8" fmla="*/ 120231 w 1971198"/>
              <a:gd name="connsiteY8" fmla="*/ 739530 h 811358"/>
              <a:gd name="connsiteX9" fmla="*/ 154362 w 1971198"/>
              <a:gd name="connsiteY9" fmla="*/ 498513 h 811358"/>
              <a:gd name="connsiteX10" fmla="*/ 22340 w 1971198"/>
              <a:gd name="connsiteY10" fmla="*/ 33013 h 811358"/>
              <a:gd name="connsiteX11" fmla="*/ 0 w 1971198"/>
              <a:gd name="connsiteY11" fmla="*/ 0 h 81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71198" h="811358">
                <a:moveTo>
                  <a:pt x="0" y="0"/>
                </a:moveTo>
                <a:lnTo>
                  <a:pt x="1935167" y="0"/>
                </a:lnTo>
                <a:lnTo>
                  <a:pt x="1937814" y="11549"/>
                </a:lnTo>
                <a:cubicBezTo>
                  <a:pt x="1959797" y="123668"/>
                  <a:pt x="1971198" y="238501"/>
                  <a:pt x="1971198" y="355408"/>
                </a:cubicBezTo>
                <a:cubicBezTo>
                  <a:pt x="1971198" y="511285"/>
                  <a:pt x="1950929" y="663472"/>
                  <a:pt x="1912334" y="810456"/>
                </a:cubicBezTo>
                <a:lnTo>
                  <a:pt x="1912067" y="811358"/>
                </a:lnTo>
                <a:lnTo>
                  <a:pt x="99412" y="811358"/>
                </a:lnTo>
                <a:lnTo>
                  <a:pt x="95649" y="807584"/>
                </a:lnTo>
                <a:lnTo>
                  <a:pt x="120231" y="739530"/>
                </a:lnTo>
                <a:cubicBezTo>
                  <a:pt x="142610" y="661679"/>
                  <a:pt x="154362" y="581073"/>
                  <a:pt x="154362" y="498513"/>
                </a:cubicBezTo>
                <a:cubicBezTo>
                  <a:pt x="154362" y="333393"/>
                  <a:pt x="107353" y="176089"/>
                  <a:pt x="22340" y="33013"/>
                </a:cubicBezTo>
                <a:lnTo>
                  <a:pt x="0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00" name="Freeform 99">
            <a:extLst>
              <a:ext uri="{FF2B5EF4-FFF2-40B4-BE49-F238E27FC236}">
                <a16:creationId xmlns:a16="http://schemas.microsoft.com/office/drawing/2014/main" id="{31A4E485-A488-3A4D-8072-87765426EE70}"/>
              </a:ext>
            </a:extLst>
          </p:cNvPr>
          <p:cNvSpPr/>
          <p:nvPr/>
        </p:nvSpPr>
        <p:spPr>
          <a:xfrm>
            <a:off x="6812948" y="4869417"/>
            <a:ext cx="2575663" cy="1680609"/>
          </a:xfrm>
          <a:custGeom>
            <a:avLst/>
            <a:gdLst>
              <a:gd name="connsiteX0" fmla="*/ 771383 w 2359102"/>
              <a:gd name="connsiteY0" fmla="*/ 0 h 1535375"/>
              <a:gd name="connsiteX1" fmla="*/ 931333 w 2359102"/>
              <a:gd name="connsiteY1" fmla="*/ 0 h 1535375"/>
              <a:gd name="connsiteX2" fmla="*/ 2359102 w 2359102"/>
              <a:gd name="connsiteY2" fmla="*/ 1087922 h 1535375"/>
              <a:gd name="connsiteX3" fmla="*/ 2278172 w 2359102"/>
              <a:gd name="connsiteY3" fmla="*/ 1140638 h 1535375"/>
              <a:gd name="connsiteX4" fmla="*/ 1399256 w 2359102"/>
              <a:gd name="connsiteY4" fmla="*/ 1529447 h 1535375"/>
              <a:gd name="connsiteX5" fmla="*/ 1378470 w 2359102"/>
              <a:gd name="connsiteY5" fmla="*/ 1535375 h 1535375"/>
              <a:gd name="connsiteX6" fmla="*/ 0 w 2359102"/>
              <a:gd name="connsiteY6" fmla="*/ 485019 h 1535375"/>
              <a:gd name="connsiteX7" fmla="*/ 130011 w 2359102"/>
              <a:gd name="connsiteY7" fmla="*/ 440435 h 1535375"/>
              <a:gd name="connsiteX8" fmla="*/ 722301 w 2359102"/>
              <a:gd name="connsiteY8" fmla="*/ 57512 h 1535375"/>
              <a:gd name="connsiteX9" fmla="*/ 771383 w 2359102"/>
              <a:gd name="connsiteY9" fmla="*/ 0 h 153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59102" h="1535375">
                <a:moveTo>
                  <a:pt x="771383" y="0"/>
                </a:moveTo>
                <a:lnTo>
                  <a:pt x="931333" y="0"/>
                </a:lnTo>
                <a:lnTo>
                  <a:pt x="2359102" y="1087922"/>
                </a:lnTo>
                <a:lnTo>
                  <a:pt x="2278172" y="1140638"/>
                </a:lnTo>
                <a:cubicBezTo>
                  <a:pt x="2019351" y="1293864"/>
                  <a:pt x="1723503" y="1425169"/>
                  <a:pt x="1399256" y="1529447"/>
                </a:cubicBezTo>
                <a:lnTo>
                  <a:pt x="1378470" y="1535375"/>
                </a:lnTo>
                <a:lnTo>
                  <a:pt x="0" y="485019"/>
                </a:lnTo>
                <a:lnTo>
                  <a:pt x="130011" y="440435"/>
                </a:lnTo>
                <a:cubicBezTo>
                  <a:pt x="368054" y="348384"/>
                  <a:pt x="571348" y="216568"/>
                  <a:pt x="722301" y="57512"/>
                </a:cubicBezTo>
                <a:lnTo>
                  <a:pt x="771383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99" name="Freeform 98">
            <a:extLst>
              <a:ext uri="{FF2B5EF4-FFF2-40B4-BE49-F238E27FC236}">
                <a16:creationId xmlns:a16="http://schemas.microsoft.com/office/drawing/2014/main" id="{E4C8889B-7F5C-CA44-A4BF-09DE9800B3ED}"/>
              </a:ext>
            </a:extLst>
          </p:cNvPr>
          <p:cNvSpPr/>
          <p:nvPr/>
        </p:nvSpPr>
        <p:spPr>
          <a:xfrm>
            <a:off x="3467499" y="4913509"/>
            <a:ext cx="1989389" cy="1551330"/>
          </a:xfrm>
          <a:custGeom>
            <a:avLst/>
            <a:gdLst>
              <a:gd name="connsiteX0" fmla="*/ 1270157 w 1989389"/>
              <a:gd name="connsiteY0" fmla="*/ 0 h 1551330"/>
              <a:gd name="connsiteX1" fmla="*/ 1281609 w 1989389"/>
              <a:gd name="connsiteY1" fmla="*/ 13419 h 1551330"/>
              <a:gd name="connsiteX2" fmla="*/ 1873899 w 1989389"/>
              <a:gd name="connsiteY2" fmla="*/ 396342 h 1551330"/>
              <a:gd name="connsiteX3" fmla="*/ 1989389 w 1989389"/>
              <a:gd name="connsiteY3" fmla="*/ 435946 h 1551330"/>
              <a:gd name="connsiteX4" fmla="*/ 1989389 w 1989389"/>
              <a:gd name="connsiteY4" fmla="*/ 652583 h 1551330"/>
              <a:gd name="connsiteX5" fmla="*/ 1989388 w 1989389"/>
              <a:gd name="connsiteY5" fmla="*/ 652584 h 1551330"/>
              <a:gd name="connsiteX6" fmla="*/ 1989388 w 1989389"/>
              <a:gd name="connsiteY6" fmla="*/ 652585 h 1551330"/>
              <a:gd name="connsiteX7" fmla="*/ 996127 w 1989389"/>
              <a:gd name="connsiteY7" fmla="*/ 1551330 h 1551330"/>
              <a:gd name="connsiteX8" fmla="*/ 799037 w 1989389"/>
              <a:gd name="connsiteY8" fmla="*/ 1495122 h 1551330"/>
              <a:gd name="connsiteX9" fmla="*/ 190964 w 1989389"/>
              <a:gd name="connsiteY9" fmla="*/ 1252042 h 1551330"/>
              <a:gd name="connsiteX10" fmla="*/ 0 w 1989389"/>
              <a:gd name="connsiteY10" fmla="*/ 1149293 h 1551330"/>
              <a:gd name="connsiteX11" fmla="*/ 1270157 w 1989389"/>
              <a:gd name="connsiteY11" fmla="*/ 0 h 155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89389" h="1551330">
                <a:moveTo>
                  <a:pt x="1270157" y="0"/>
                </a:moveTo>
                <a:lnTo>
                  <a:pt x="1281609" y="13419"/>
                </a:lnTo>
                <a:cubicBezTo>
                  <a:pt x="1432562" y="172475"/>
                  <a:pt x="1635856" y="304291"/>
                  <a:pt x="1873899" y="396342"/>
                </a:cubicBezTo>
                <a:lnTo>
                  <a:pt x="1989389" y="435946"/>
                </a:lnTo>
                <a:lnTo>
                  <a:pt x="1989389" y="652583"/>
                </a:lnTo>
                <a:lnTo>
                  <a:pt x="1989388" y="652584"/>
                </a:lnTo>
                <a:lnTo>
                  <a:pt x="1989388" y="652585"/>
                </a:lnTo>
                <a:lnTo>
                  <a:pt x="996127" y="1551330"/>
                </a:lnTo>
                <a:lnTo>
                  <a:pt x="799037" y="1495122"/>
                </a:lnTo>
                <a:cubicBezTo>
                  <a:pt x="582871" y="1425604"/>
                  <a:pt x="379329" y="1344073"/>
                  <a:pt x="190964" y="1252042"/>
                </a:cubicBezTo>
                <a:lnTo>
                  <a:pt x="0" y="1149293"/>
                </a:lnTo>
                <a:lnTo>
                  <a:pt x="1270157" y="0"/>
                </a:lnTo>
                <a:close/>
              </a:path>
            </a:pathLst>
          </a:custGeom>
          <a:solidFill>
            <a:srgbClr val="FFD8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16385" name="Rectangle 8">
            <a:extLst>
              <a:ext uri="{FF2B5EF4-FFF2-40B4-BE49-F238E27FC236}">
                <a16:creationId xmlns:a16="http://schemas.microsoft.com/office/drawing/2014/main" id="{1E1990D9-FA64-634D-AF1E-9A90DA98B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9CA9497-4127-9F49-B49D-DABAF0016731}"/>
              </a:ext>
            </a:extLst>
          </p:cNvPr>
          <p:cNvSpPr>
            <a:spLocks noChangeAspect="1"/>
          </p:cNvSpPr>
          <p:nvPr/>
        </p:nvSpPr>
        <p:spPr>
          <a:xfrm>
            <a:off x="4742221" y="3354815"/>
            <a:ext cx="2795134" cy="1800000"/>
          </a:xfrm>
          <a:prstGeom prst="ellipse">
            <a:avLst/>
          </a:prstGeom>
          <a:solidFill>
            <a:srgbClr val="FF9300">
              <a:alpha val="50196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Idade de menores</a:t>
            </a:r>
          </a:p>
        </p:txBody>
      </p:sp>
      <p:sp>
        <p:nvSpPr>
          <p:cNvPr id="91" name="TextBox 3">
            <a:extLst>
              <a:ext uri="{FF2B5EF4-FFF2-40B4-BE49-F238E27FC236}">
                <a16:creationId xmlns:a16="http://schemas.microsoft.com/office/drawing/2014/main" id="{7BCDA812-5410-8340-A401-CEFF1A350B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237088"/>
            <a:ext cx="10800000" cy="5847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B3330199-501B-4C43-BBD7-7328A125FF64}"/>
              </a:ext>
            </a:extLst>
          </p:cNvPr>
          <p:cNvSpPr/>
          <p:nvPr/>
        </p:nvSpPr>
        <p:spPr>
          <a:xfrm rot="18878432">
            <a:off x="3808696" y="5475292"/>
            <a:ext cx="15587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Adoções</a:t>
            </a:r>
            <a:endParaRPr lang="en-MZ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D6FA82E-B5AE-0F45-BE73-5C2702DC2572}"/>
              </a:ext>
            </a:extLst>
          </p:cNvPr>
          <p:cNvSpPr/>
          <p:nvPr/>
        </p:nvSpPr>
        <p:spPr>
          <a:xfrm>
            <a:off x="1951612" y="3814136"/>
            <a:ext cx="25105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Imputabilidadepenal</a:t>
            </a:r>
            <a:endParaRPr lang="en-MZ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6B866F1-53EC-C54D-AD0B-FE8CBE66249E}"/>
              </a:ext>
            </a:extLst>
          </p:cNvPr>
          <p:cNvSpPr/>
          <p:nvPr/>
        </p:nvSpPr>
        <p:spPr>
          <a:xfrm rot="2286789">
            <a:off x="3535501" y="2388741"/>
            <a:ext cx="19672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Trabalho infantil</a:t>
            </a:r>
            <a:endParaRPr lang="en-MZ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9F55ACD-25ED-1042-8261-2278D8BDA4BA}"/>
              </a:ext>
            </a:extLst>
          </p:cNvPr>
          <p:cNvSpPr/>
          <p:nvPr/>
        </p:nvSpPr>
        <p:spPr>
          <a:xfrm rot="18986537">
            <a:off x="6614892" y="2229690"/>
            <a:ext cx="19143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Imigrações ilegais </a:t>
            </a:r>
            <a:endParaRPr lang="en-MZ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D7EDCA0-C3F5-C246-BCF2-8A9EA729DE5C}"/>
              </a:ext>
            </a:extLst>
          </p:cNvPr>
          <p:cNvSpPr/>
          <p:nvPr/>
        </p:nvSpPr>
        <p:spPr>
          <a:xfrm>
            <a:off x="7802187" y="3759774"/>
            <a:ext cx="25460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Repatriamento</a:t>
            </a:r>
            <a:r>
              <a:rPr lang="en-MZ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dos refugiados</a:t>
            </a:r>
            <a:endParaRPr lang="pt-PT" altLang="pt-PT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4E68378-FDE8-2B46-B76F-773F488EA5BB}"/>
              </a:ext>
            </a:extLst>
          </p:cNvPr>
          <p:cNvSpPr/>
          <p:nvPr/>
        </p:nvSpPr>
        <p:spPr>
          <a:xfrm rot="2244164">
            <a:off x="7204297" y="5354655"/>
            <a:ext cx="23603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Pornografia de menores </a:t>
            </a:r>
            <a:endParaRPr lang="en-MZ" dirty="0"/>
          </a:p>
        </p:txBody>
      </p:sp>
      <p:sp>
        <p:nvSpPr>
          <p:cNvPr id="114" name="Rectangle 1">
            <a:extLst>
              <a:ext uri="{FF2B5EF4-FFF2-40B4-BE49-F238E27FC236}">
                <a16:creationId xmlns:a16="http://schemas.microsoft.com/office/drawing/2014/main" id="{77E21046-4E4B-DB4A-B7C8-74C51B3DD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2867" y="6550026"/>
            <a:ext cx="7953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Baccino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al., 2013; Cunha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al., 2019;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Lynch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al., 2014</a:t>
            </a:r>
          </a:p>
        </p:txBody>
      </p:sp>
      <p:sp>
        <p:nvSpPr>
          <p:cNvPr id="22" name="Retângulo 3">
            <a:extLst>
              <a:ext uri="{FF2B5EF4-FFF2-40B4-BE49-F238E27FC236}">
                <a16:creationId xmlns:a16="http://schemas.microsoft.com/office/drawing/2014/main" id="{E5AADC00-B9DC-7046-B4E9-ECB26508740E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3" name="Imagem 5">
            <a:extLst>
              <a:ext uri="{FF2B5EF4-FFF2-40B4-BE49-F238E27FC236}">
                <a16:creationId xmlns:a16="http://schemas.microsoft.com/office/drawing/2014/main" id="{A3C2ECF0-92AC-E646-9295-ACA184EF1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158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8">
            <a:extLst>
              <a:ext uri="{FF2B5EF4-FFF2-40B4-BE49-F238E27FC236}">
                <a16:creationId xmlns:a16="http://schemas.microsoft.com/office/drawing/2014/main" id="{1E1990D9-FA64-634D-AF1E-9A90DA98B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pic>
        <p:nvPicPr>
          <p:cNvPr id="1025" name="Picture 1" descr="page1image385745248">
            <a:extLst>
              <a:ext uri="{FF2B5EF4-FFF2-40B4-BE49-F238E27FC236}">
                <a16:creationId xmlns:a16="http://schemas.microsoft.com/office/drawing/2014/main" id="{9C508804-DAE9-6944-BBB9-68061AA2B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0" y="2075259"/>
            <a:ext cx="6223000" cy="410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50F2B3A-8E61-FF42-A2DC-5F533EE67DA9}"/>
              </a:ext>
            </a:extLst>
          </p:cNvPr>
          <p:cNvSpPr/>
          <p:nvPr/>
        </p:nvSpPr>
        <p:spPr>
          <a:xfrm>
            <a:off x="2984500" y="6177360"/>
            <a:ext cx="28179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8" algn="ctr">
              <a:spcBef>
                <a:spcPct val="0"/>
              </a:spcBef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Trabalho infantil</a:t>
            </a:r>
          </a:p>
        </p:txBody>
      </p:sp>
      <p:sp>
        <p:nvSpPr>
          <p:cNvPr id="10" name="Retângulo 3">
            <a:extLst>
              <a:ext uri="{FF2B5EF4-FFF2-40B4-BE49-F238E27FC236}">
                <a16:creationId xmlns:a16="http://schemas.microsoft.com/office/drawing/2014/main" id="{1102D5BD-EB76-AC4C-93F7-3D14F3F9D19D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2" name="Imagem 5">
            <a:extLst>
              <a:ext uri="{FF2B5EF4-FFF2-40B4-BE49-F238E27FC236}">
                <a16:creationId xmlns:a16="http://schemas.microsoft.com/office/drawing/2014/main" id="{E62838A2-D63E-0F47-91C0-CA8DBE9AB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E092F4F3-07BB-7749-9EFE-5DD7740A36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404649"/>
            <a:ext cx="10800000" cy="5847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1486089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8">
            <a:extLst>
              <a:ext uri="{FF2B5EF4-FFF2-40B4-BE49-F238E27FC236}">
                <a16:creationId xmlns:a16="http://schemas.microsoft.com/office/drawing/2014/main" id="{C69A29A7-A8F1-964A-BD6D-1380657FD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7411" name="TextBox 3">
            <a:extLst>
              <a:ext uri="{FF2B5EF4-FFF2-40B4-BE49-F238E27FC236}">
                <a16:creationId xmlns:a16="http://schemas.microsoft.com/office/drawing/2014/main" id="{02A6A59C-4434-504A-A5C6-AF156443C6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8"/>
            <a:ext cx="10800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Juristas sem prova de Idade Cronológica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Solicitação da prova médica</a:t>
            </a:r>
          </a:p>
        </p:txBody>
      </p:sp>
      <p:sp>
        <p:nvSpPr>
          <p:cNvPr id="17413" name="Rectangle 1">
            <a:extLst>
              <a:ext uri="{FF2B5EF4-FFF2-40B4-BE49-F238E27FC236}">
                <a16:creationId xmlns:a16="http://schemas.microsoft.com/office/drawing/2014/main" id="{E4DCC73A-5ED3-B84B-B62A-6E15226E8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1788" y="6499226"/>
            <a:ext cx="452329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Vallar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, 1978;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Borrás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, 2014; Cunha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al., 2019</a:t>
            </a:r>
            <a:endParaRPr lang="en-MZ" altLang="en-MZ" sz="1400" dirty="0">
              <a:latin typeface="Arial" panose="020B0604020202020204" pitchFamily="34" charset="0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3D612E9-C260-DC45-8864-5D73EBABCBA3}"/>
              </a:ext>
            </a:extLst>
          </p:cNvPr>
          <p:cNvSpPr/>
          <p:nvPr/>
        </p:nvSpPr>
        <p:spPr>
          <a:xfrm>
            <a:off x="3875003" y="3956869"/>
            <a:ext cx="501374" cy="1706938"/>
          </a:xfrm>
          <a:prstGeom prst="leftBrace">
            <a:avLst>
              <a:gd name="adj1" fmla="val 17786"/>
              <a:gd name="adj2" fmla="val 21955"/>
            </a:avLst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626841-8F3F-6E47-A781-97EB8664D947}"/>
              </a:ext>
            </a:extLst>
          </p:cNvPr>
          <p:cNvSpPr/>
          <p:nvPr/>
        </p:nvSpPr>
        <p:spPr>
          <a:xfrm>
            <a:off x="4224932" y="4094147"/>
            <a:ext cx="5710145" cy="15696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marL="342900" indent="-342900" eaLnBrk="1" hangingPunct="1">
              <a:buFont typeface="Wingdings" pitchFamily="2" charset="2"/>
              <a:buChar char="q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Análise processual</a:t>
            </a:r>
          </a:p>
          <a:p>
            <a:pPr marL="342900" indent="-342900" eaLnBrk="1" hangingPunct="1">
              <a:buFont typeface="Wingdings" pitchFamily="2" charset="2"/>
              <a:buChar char="q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Entrevista clínica</a:t>
            </a:r>
          </a:p>
          <a:p>
            <a:pPr marL="342900" indent="-342900" eaLnBrk="1" hangingPunct="1">
              <a:buFont typeface="Wingdings" pitchFamily="2" charset="2"/>
              <a:buChar char="q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Exames complementares (idade óssea e dentária)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EAA6FC-D4C3-6544-B490-6F1C50E8932A}"/>
              </a:ext>
            </a:extLst>
          </p:cNvPr>
          <p:cNvSpPr/>
          <p:nvPr/>
        </p:nvSpPr>
        <p:spPr>
          <a:xfrm>
            <a:off x="696000" y="3360360"/>
            <a:ext cx="34296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❌ Idade cronológica</a:t>
            </a:r>
          </a:p>
          <a:p>
            <a:pPr eaLnBrk="1" hangingPunct="1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					</a:t>
            </a:r>
          </a:p>
          <a:p>
            <a:pPr eaLnBrk="1" hangingPunct="1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✅ Idade biológica =</a:t>
            </a:r>
            <a:endParaRPr lang="en-MZ" dirty="0"/>
          </a:p>
        </p:txBody>
      </p:sp>
      <p:sp>
        <p:nvSpPr>
          <p:cNvPr id="11" name="Retângulo 3">
            <a:extLst>
              <a:ext uri="{FF2B5EF4-FFF2-40B4-BE49-F238E27FC236}">
                <a16:creationId xmlns:a16="http://schemas.microsoft.com/office/drawing/2014/main" id="{34F5F033-672E-AA46-960D-1196D3BF6267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2" name="Imagem 5">
            <a:extLst>
              <a:ext uri="{FF2B5EF4-FFF2-40B4-BE49-F238E27FC236}">
                <a16:creationId xmlns:a16="http://schemas.microsoft.com/office/drawing/2014/main" id="{E9F13B3F-82F2-1844-BD22-B433978AA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7926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8">
            <a:extLst>
              <a:ext uri="{FF2B5EF4-FFF2-40B4-BE49-F238E27FC236}">
                <a16:creationId xmlns:a16="http://schemas.microsoft.com/office/drawing/2014/main" id="{C8EC52B8-5CB4-5E45-B04D-DC5CF085A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8435" name="TextBox 3">
            <a:extLst>
              <a:ext uri="{FF2B5EF4-FFF2-40B4-BE49-F238E27FC236}">
                <a16:creationId xmlns:a16="http://schemas.microsoft.com/office/drawing/2014/main" id="{E6C66344-2A75-7640-BEC8-593870CFD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5847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FECAD8-F581-E44E-8AD8-6E12B08FB23E}"/>
              </a:ext>
            </a:extLst>
          </p:cNvPr>
          <p:cNvSpPr/>
          <p:nvPr/>
        </p:nvSpPr>
        <p:spPr>
          <a:xfrm>
            <a:off x="3676908" y="1997442"/>
            <a:ext cx="4838184" cy="523220"/>
          </a:xfrm>
          <a:prstGeom prst="rect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pt-PT" altLang="pt-PT" sz="2800" dirty="0">
                <a:solidFill>
                  <a:srgbClr val="6E593E"/>
                </a:solidFill>
                <a:latin typeface="Verdana" panose="020B0604030504040204" pitchFamily="34" charset="0"/>
              </a:rPr>
              <a:t>Exames complementares </a:t>
            </a:r>
            <a:endParaRPr lang="en-MZ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2F04CF-6FFB-6D4F-9371-5CEA84022A5C}"/>
              </a:ext>
            </a:extLst>
          </p:cNvPr>
          <p:cNvSpPr/>
          <p:nvPr/>
        </p:nvSpPr>
        <p:spPr>
          <a:xfrm>
            <a:off x="1521376" y="3290633"/>
            <a:ext cx="3507666" cy="3061161"/>
          </a:xfrm>
          <a:prstGeom prst="rect">
            <a:avLst/>
          </a:prstGeom>
          <a:ln w="28575"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Comprimentos das diáfises</a:t>
            </a:r>
          </a:p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Ex: diáfise o fémur</a:t>
            </a:r>
          </a:p>
          <a:p>
            <a:pPr>
              <a:defRPr/>
            </a:pPr>
            <a:endParaRPr lang="pt-PT" altLang="pt-PT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União epifisária</a:t>
            </a:r>
          </a:p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Ex: Côndilos femorais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8B205D-451F-5043-A052-08EEF94D9FB6}"/>
              </a:ext>
            </a:extLst>
          </p:cNvPr>
          <p:cNvSpPr/>
          <p:nvPr/>
        </p:nvSpPr>
        <p:spPr>
          <a:xfrm>
            <a:off x="7246433" y="3290632"/>
            <a:ext cx="3507666" cy="3061162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Ubelaker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(1989)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Demirjian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al. (1973)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 err="1">
                <a:solidFill>
                  <a:srgbClr val="FF9300"/>
                </a:solidFill>
                <a:latin typeface="Verdana" panose="020B0604030504040204" pitchFamily="34" charset="0"/>
              </a:rPr>
              <a:t>Cameriere</a:t>
            </a:r>
            <a:r>
              <a:rPr lang="pt-PT" altLang="pt-PT" dirty="0">
                <a:solidFill>
                  <a:srgbClr val="FF9300"/>
                </a:solidFill>
                <a:latin typeface="Verdana" panose="020B0604030504040204" pitchFamily="34" charset="0"/>
              </a:rPr>
              <a:t> </a:t>
            </a:r>
            <a:r>
              <a:rPr lang="pt-PT" altLang="pt-PT" dirty="0" err="1">
                <a:solidFill>
                  <a:srgbClr val="FF9300"/>
                </a:solidFill>
                <a:latin typeface="Verdana" panose="020B0604030504040204" pitchFamily="34" charset="0"/>
              </a:rPr>
              <a:t>et</a:t>
            </a:r>
            <a:r>
              <a:rPr lang="pt-PT" altLang="pt-PT" dirty="0">
                <a:solidFill>
                  <a:srgbClr val="FF9300"/>
                </a:solidFill>
                <a:latin typeface="Verdana" panose="020B0604030504040204" pitchFamily="34" charset="0"/>
              </a:rPr>
              <a:t> al. (2006)</a:t>
            </a:r>
          </a:p>
          <a:p>
            <a:pPr marL="285750" indent="-285750">
              <a:buFont typeface="Wingdings" pitchFamily="2" charset="2"/>
              <a:buChar char="v"/>
              <a:defRPr/>
            </a:pP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AlQahtani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</a:t>
            </a:r>
            <a:r>
              <a:rPr lang="pt-PT" altLang="pt-PT" dirty="0" err="1">
                <a:solidFill>
                  <a:srgbClr val="6E593E"/>
                </a:solidFill>
                <a:latin typeface="Verdana" panose="020B0604030504040204" pitchFamily="34" charset="0"/>
              </a:rPr>
              <a:t>et</a:t>
            </a: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 al. (2010)</a:t>
            </a:r>
            <a:endParaRPr lang="en-MZ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285750" indent="-285750">
              <a:buFont typeface="Wingdings" pitchFamily="2" charset="2"/>
              <a:buChar char="v"/>
              <a:defRPr/>
            </a:pPr>
            <a:endParaRPr lang="en-MZ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5A62DFE6-D13D-AD45-9B17-79C4FCBB0246}"/>
              </a:ext>
            </a:extLst>
          </p:cNvPr>
          <p:cNvSpPr/>
          <p:nvPr/>
        </p:nvSpPr>
        <p:spPr>
          <a:xfrm rot="5400000">
            <a:off x="5725926" y="40240"/>
            <a:ext cx="740149" cy="5760640"/>
          </a:xfrm>
          <a:prstGeom prst="leftBrace">
            <a:avLst>
              <a:gd name="adj1" fmla="val 8333"/>
              <a:gd name="adj2" fmla="val 41657"/>
            </a:avLst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76DE75-C922-5C4C-B3E6-F94AB81D4C84}"/>
              </a:ext>
            </a:extLst>
          </p:cNvPr>
          <p:cNvSpPr/>
          <p:nvPr/>
        </p:nvSpPr>
        <p:spPr>
          <a:xfrm>
            <a:off x="2474913" y="5016501"/>
            <a:ext cx="7188200" cy="11969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M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63721-A183-A246-9AE4-7F07E5E4A9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0663" t="16685" r="1"/>
          <a:stretch/>
        </p:blipFill>
        <p:spPr>
          <a:xfrm>
            <a:off x="9890950" y="5045020"/>
            <a:ext cx="1169605" cy="1426475"/>
          </a:xfrm>
          <a:prstGeom prst="rect">
            <a:avLst/>
          </a:prstGeom>
        </p:spPr>
      </p:pic>
      <p:sp>
        <p:nvSpPr>
          <p:cNvPr id="44" name="Parallelogram 43">
            <a:extLst>
              <a:ext uri="{FF2B5EF4-FFF2-40B4-BE49-F238E27FC236}">
                <a16:creationId xmlns:a16="http://schemas.microsoft.com/office/drawing/2014/main" id="{2B637277-A01D-1F43-8B16-32702D774688}"/>
              </a:ext>
            </a:extLst>
          </p:cNvPr>
          <p:cNvSpPr/>
          <p:nvPr/>
        </p:nvSpPr>
        <p:spPr>
          <a:xfrm rot="11220249">
            <a:off x="3871891" y="4896114"/>
            <a:ext cx="1507376" cy="1530008"/>
          </a:xfrm>
          <a:prstGeom prst="parallelogram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MZ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83606F-7231-8148-9BE8-CD6F5AB05FBC}"/>
              </a:ext>
            </a:extLst>
          </p:cNvPr>
          <p:cNvSpPr/>
          <p:nvPr/>
        </p:nvSpPr>
        <p:spPr>
          <a:xfrm>
            <a:off x="3681974" y="6512319"/>
            <a:ext cx="7188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MZ" sz="1800" dirty="0">
                <a:solidFill>
                  <a:schemeClr val="bg2">
                    <a:lumMod val="50000"/>
                  </a:schemeClr>
                </a:solidFill>
              </a:rPr>
              <a:t>Carneiro et al., 2013, 2016</a:t>
            </a:r>
            <a:endParaRPr lang="en-MZ" sz="1800" dirty="0">
              <a:solidFill>
                <a:srgbClr val="FF0000"/>
              </a:solidFill>
            </a:endParaRPr>
          </a:p>
        </p:txBody>
      </p:sp>
      <p:sp>
        <p:nvSpPr>
          <p:cNvPr id="14" name="Retângulo 3">
            <a:extLst>
              <a:ext uri="{FF2B5EF4-FFF2-40B4-BE49-F238E27FC236}">
                <a16:creationId xmlns:a16="http://schemas.microsoft.com/office/drawing/2014/main" id="{C9FD0E6C-50EF-D848-B389-42D5B7219B0E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5" name="Imagem 5">
            <a:extLst>
              <a:ext uri="{FF2B5EF4-FFF2-40B4-BE49-F238E27FC236}">
                <a16:creationId xmlns:a16="http://schemas.microsoft.com/office/drawing/2014/main" id="{A42BF273-6C10-EB44-97AB-DEE57ADCC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8">
            <a:extLst>
              <a:ext uri="{FF2B5EF4-FFF2-40B4-BE49-F238E27FC236}">
                <a16:creationId xmlns:a16="http://schemas.microsoft.com/office/drawing/2014/main" id="{C8EC52B8-5CB4-5E45-B04D-DC5CF085A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1697038"/>
            <a:ext cx="18415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pt-PT" altLang="pt-PT" sz="1800">
              <a:latin typeface="Arial" panose="020B0604020202020204" pitchFamily="34" charset="0"/>
            </a:endParaRPr>
          </a:p>
        </p:txBody>
      </p:sp>
      <p:sp>
        <p:nvSpPr>
          <p:cNvPr id="18435" name="TextBox 3">
            <a:extLst>
              <a:ext uri="{FF2B5EF4-FFF2-40B4-BE49-F238E27FC236}">
                <a16:creationId xmlns:a16="http://schemas.microsoft.com/office/drawing/2014/main" id="{E6C66344-2A75-7640-BEC8-593870CFD4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00" y="1385889"/>
            <a:ext cx="10800000" cy="329320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INTRODUÇÃO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pt-PT" altLang="pt-PT" sz="16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Medição das aberturas apicais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7 dentes do 3º Q (-3º molar)</a:t>
            </a:r>
          </a:p>
          <a:p>
            <a:pPr marL="342900" indent="-342900" eaLnBrk="1" hangingPunct="1"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Erro mediano &lt;1 ano (-0.035 anos)</a:t>
            </a:r>
          </a:p>
          <a:p>
            <a:pPr algn="ctr" eaLnBrk="1" hangingPunct="1">
              <a:spcBef>
                <a:spcPct val="0"/>
              </a:spcBef>
              <a:buNone/>
              <a:defRPr/>
            </a:pPr>
            <a:endParaRPr lang="pt-PT" altLang="pt-PT" sz="2400" dirty="0">
              <a:solidFill>
                <a:srgbClr val="6E593E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None/>
              <a:defRPr/>
            </a:pPr>
            <a:r>
              <a:rPr lang="pt-PT" altLang="pt-PT" sz="2400" dirty="0">
                <a:solidFill>
                  <a:srgbClr val="6E593E"/>
                </a:solidFill>
                <a:latin typeface="Verdana" panose="020B0604030504040204" pitchFamily="34" charset="0"/>
              </a:rPr>
              <a:t>Validação: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8B205D-451F-5043-A052-08EEF94D9FB6}"/>
              </a:ext>
            </a:extLst>
          </p:cNvPr>
          <p:cNvSpPr/>
          <p:nvPr/>
        </p:nvSpPr>
        <p:spPr>
          <a:xfrm>
            <a:off x="696000" y="2122050"/>
            <a:ext cx="4209603" cy="641350"/>
          </a:xfrm>
          <a:prstGeom prst="rect">
            <a:avLst/>
          </a:prstGeom>
          <a:ln w="127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Cameriere et al. (2006)</a:t>
            </a:r>
          </a:p>
        </p:txBody>
      </p:sp>
      <p:sp>
        <p:nvSpPr>
          <p:cNvPr id="18443" name="Rectangle 5">
            <a:extLst>
              <a:ext uri="{FF2B5EF4-FFF2-40B4-BE49-F238E27FC236}">
                <a16:creationId xmlns:a16="http://schemas.microsoft.com/office/drawing/2014/main" id="{307A2036-9B83-154E-9855-43C46BBEC1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4914" y="6524626"/>
            <a:ext cx="7686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Fernandes et al., 2011,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Cugati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et al., 2015,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Mazzilli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et al., 2018, </a:t>
            </a:r>
            <a:r>
              <a:rPr lang="pt-PT" altLang="pt-PT" sz="1400" dirty="0" err="1">
                <a:solidFill>
                  <a:srgbClr val="6E593E"/>
                </a:solidFill>
                <a:latin typeface="Verdana" panose="020B0604030504040204" pitchFamily="34" charset="0"/>
              </a:rPr>
              <a:t>Zelic</a:t>
            </a:r>
            <a:r>
              <a:rPr lang="pt-PT" altLang="pt-PT" sz="1400" dirty="0">
                <a:solidFill>
                  <a:srgbClr val="6E593E"/>
                </a:solidFill>
                <a:latin typeface="Verdana" panose="020B0604030504040204" pitchFamily="34" charset="0"/>
              </a:rPr>
              <a:t> et al., 2020 </a:t>
            </a:r>
            <a:endParaRPr lang="en-MZ" altLang="en-MZ" sz="1400" dirty="0">
              <a:latin typeface="Arial" panose="020B0604020202020204" pitchFamily="34" charset="0"/>
            </a:endParaRP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34CC8141-399B-F043-9D4A-620B5F84F93D}"/>
              </a:ext>
            </a:extLst>
          </p:cNvPr>
          <p:cNvSpPr/>
          <p:nvPr/>
        </p:nvSpPr>
        <p:spPr>
          <a:xfrm rot="18298521">
            <a:off x="1996207" y="5138475"/>
            <a:ext cx="1720448" cy="882664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Europa </a:t>
            </a:r>
            <a:endParaRPr lang="en-MZ" dirty="0"/>
          </a:p>
        </p:txBody>
      </p:sp>
      <p:sp>
        <p:nvSpPr>
          <p:cNvPr id="15" name="Terminator 14">
            <a:extLst>
              <a:ext uri="{FF2B5EF4-FFF2-40B4-BE49-F238E27FC236}">
                <a16:creationId xmlns:a16="http://schemas.microsoft.com/office/drawing/2014/main" id="{593CEC33-882C-0348-903E-E9822F36FFDA}"/>
              </a:ext>
            </a:extLst>
          </p:cNvPr>
          <p:cNvSpPr/>
          <p:nvPr/>
        </p:nvSpPr>
        <p:spPr>
          <a:xfrm rot="18298521">
            <a:off x="2796084" y="5190982"/>
            <a:ext cx="1852026" cy="784008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India </a:t>
            </a:r>
            <a:endParaRPr lang="en-MZ" dirty="0"/>
          </a:p>
        </p:txBody>
      </p:sp>
      <p:sp>
        <p:nvSpPr>
          <p:cNvPr id="16" name="Terminator 15">
            <a:extLst>
              <a:ext uri="{FF2B5EF4-FFF2-40B4-BE49-F238E27FC236}">
                <a16:creationId xmlns:a16="http://schemas.microsoft.com/office/drawing/2014/main" id="{ABCC517C-AED3-764E-8F67-F37FD2BE0311}"/>
              </a:ext>
            </a:extLst>
          </p:cNvPr>
          <p:cNvSpPr/>
          <p:nvPr/>
        </p:nvSpPr>
        <p:spPr>
          <a:xfrm rot="18298521">
            <a:off x="3647135" y="5231878"/>
            <a:ext cx="1745912" cy="784275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Brasil </a:t>
            </a:r>
            <a:endParaRPr lang="en-MZ" dirty="0"/>
          </a:p>
        </p:txBody>
      </p:sp>
      <p:sp>
        <p:nvSpPr>
          <p:cNvPr id="17" name="Terminator 16">
            <a:extLst>
              <a:ext uri="{FF2B5EF4-FFF2-40B4-BE49-F238E27FC236}">
                <a16:creationId xmlns:a16="http://schemas.microsoft.com/office/drawing/2014/main" id="{2F24B430-DCA6-634E-ACE5-1111E0D9AF88}"/>
              </a:ext>
            </a:extLst>
          </p:cNvPr>
          <p:cNvSpPr/>
          <p:nvPr/>
        </p:nvSpPr>
        <p:spPr>
          <a:xfrm rot="18298521">
            <a:off x="4513851" y="5153979"/>
            <a:ext cx="1745912" cy="765900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México</a:t>
            </a:r>
          </a:p>
        </p:txBody>
      </p:sp>
      <p:sp>
        <p:nvSpPr>
          <p:cNvPr id="18" name="Terminator 17">
            <a:extLst>
              <a:ext uri="{FF2B5EF4-FFF2-40B4-BE49-F238E27FC236}">
                <a16:creationId xmlns:a16="http://schemas.microsoft.com/office/drawing/2014/main" id="{1E47BEF6-F772-284A-8C0A-0BEB499D754B}"/>
              </a:ext>
            </a:extLst>
          </p:cNvPr>
          <p:cNvSpPr/>
          <p:nvPr/>
        </p:nvSpPr>
        <p:spPr>
          <a:xfrm rot="18298521">
            <a:off x="5343559" y="5221456"/>
            <a:ext cx="1745913" cy="770391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Turquia </a:t>
            </a:r>
            <a:endParaRPr lang="en-MZ" dirty="0"/>
          </a:p>
        </p:txBody>
      </p:sp>
      <p:sp>
        <p:nvSpPr>
          <p:cNvPr id="19" name="Terminator 18">
            <a:extLst>
              <a:ext uri="{FF2B5EF4-FFF2-40B4-BE49-F238E27FC236}">
                <a16:creationId xmlns:a16="http://schemas.microsoft.com/office/drawing/2014/main" id="{53DB5844-8C0B-734D-92A5-1024C6F6B73C}"/>
              </a:ext>
            </a:extLst>
          </p:cNvPr>
          <p:cNvSpPr/>
          <p:nvPr/>
        </p:nvSpPr>
        <p:spPr>
          <a:xfrm rot="18298521">
            <a:off x="6169008" y="5241728"/>
            <a:ext cx="1697871" cy="800462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Austrália</a:t>
            </a:r>
            <a:endParaRPr lang="en-MZ" dirty="0"/>
          </a:p>
        </p:txBody>
      </p:sp>
      <p:sp>
        <p:nvSpPr>
          <p:cNvPr id="20" name="Terminator 19">
            <a:extLst>
              <a:ext uri="{FF2B5EF4-FFF2-40B4-BE49-F238E27FC236}">
                <a16:creationId xmlns:a16="http://schemas.microsoft.com/office/drawing/2014/main" id="{74162FF4-0791-4443-B592-544C7536CA77}"/>
              </a:ext>
            </a:extLst>
          </p:cNvPr>
          <p:cNvSpPr/>
          <p:nvPr/>
        </p:nvSpPr>
        <p:spPr>
          <a:xfrm rot="18298521">
            <a:off x="7050577" y="5305641"/>
            <a:ext cx="1649449" cy="760905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Malásia </a:t>
            </a:r>
            <a:endParaRPr lang="en-MZ" dirty="0"/>
          </a:p>
        </p:txBody>
      </p:sp>
      <p:sp>
        <p:nvSpPr>
          <p:cNvPr id="21" name="Terminator 20">
            <a:extLst>
              <a:ext uri="{FF2B5EF4-FFF2-40B4-BE49-F238E27FC236}">
                <a16:creationId xmlns:a16="http://schemas.microsoft.com/office/drawing/2014/main" id="{844F890D-A70C-2A4C-9AC4-2B910D63286C}"/>
              </a:ext>
            </a:extLst>
          </p:cNvPr>
          <p:cNvSpPr/>
          <p:nvPr/>
        </p:nvSpPr>
        <p:spPr>
          <a:xfrm rot="18099218">
            <a:off x="7843037" y="5315627"/>
            <a:ext cx="1704093" cy="786759"/>
          </a:xfrm>
          <a:prstGeom prst="flowChartTerminator">
            <a:avLst/>
          </a:prstGeom>
          <a:solidFill>
            <a:srgbClr val="FFD89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África do Sul</a:t>
            </a:r>
          </a:p>
        </p:txBody>
      </p:sp>
      <p:sp>
        <p:nvSpPr>
          <p:cNvPr id="22" name="Terminator 21">
            <a:extLst>
              <a:ext uri="{FF2B5EF4-FFF2-40B4-BE49-F238E27FC236}">
                <a16:creationId xmlns:a16="http://schemas.microsoft.com/office/drawing/2014/main" id="{C97410A6-3980-DB44-B959-CE1AE4629B95}"/>
              </a:ext>
            </a:extLst>
          </p:cNvPr>
          <p:cNvSpPr/>
          <p:nvPr/>
        </p:nvSpPr>
        <p:spPr>
          <a:xfrm rot="18099218">
            <a:off x="8708391" y="5385084"/>
            <a:ext cx="1663046" cy="804278"/>
          </a:xfrm>
          <a:prstGeom prst="flowChartTerminator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PT" altLang="pt-PT" dirty="0">
              <a:solidFill>
                <a:schemeClr val="bg1"/>
              </a:solidFill>
              <a:latin typeface="Verdana" panose="020B0604030504040204" pitchFamily="34" charset="0"/>
            </a:endParaRPr>
          </a:p>
        </p:txBody>
      </p: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82C2ED14-A605-A846-AD63-1265BF95F1E1}"/>
              </a:ext>
            </a:extLst>
          </p:cNvPr>
          <p:cNvSpPr/>
          <p:nvPr/>
        </p:nvSpPr>
        <p:spPr>
          <a:xfrm flipH="1">
            <a:off x="6672063" y="3917168"/>
            <a:ext cx="3489525" cy="617669"/>
          </a:xfrm>
          <a:prstGeom prst="wedgeRectCallout">
            <a:avLst>
              <a:gd name="adj1" fmla="val -36982"/>
              <a:gd name="adj2" fmla="val 101272"/>
            </a:avLst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altLang="pt-PT" dirty="0">
                <a:solidFill>
                  <a:srgbClr val="6E593E"/>
                </a:solidFill>
                <a:latin typeface="Verdana" panose="020B0604030504040204" pitchFamily="34" charset="0"/>
              </a:rPr>
              <a:t>Objetivo do estudo </a:t>
            </a:r>
          </a:p>
        </p:txBody>
      </p:sp>
      <p:sp>
        <p:nvSpPr>
          <p:cNvPr id="23" name="Retângulo 3">
            <a:extLst>
              <a:ext uri="{FF2B5EF4-FFF2-40B4-BE49-F238E27FC236}">
                <a16:creationId xmlns:a16="http://schemas.microsoft.com/office/drawing/2014/main" id="{D7A8273B-F4FB-8B41-833C-CBFE5605E7C0}"/>
              </a:ext>
            </a:extLst>
          </p:cNvPr>
          <p:cNvSpPr/>
          <p:nvPr/>
        </p:nvSpPr>
        <p:spPr>
          <a:xfrm>
            <a:off x="0" y="1"/>
            <a:ext cx="12192000" cy="981075"/>
          </a:xfrm>
          <a:prstGeom prst="rect">
            <a:avLst/>
          </a:prstGeom>
          <a:solidFill>
            <a:srgbClr val="E5C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pt-PT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4" name="Imagem 5">
            <a:extLst>
              <a:ext uri="{FF2B5EF4-FFF2-40B4-BE49-F238E27FC236}">
                <a16:creationId xmlns:a16="http://schemas.microsoft.com/office/drawing/2014/main" id="{61A1E41F-CBE4-064B-88B6-5F1705CE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6391" y="220087"/>
            <a:ext cx="3974117" cy="712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386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>
        <a:spAutoFit/>
      </a:bodyPr>
      <a:lstStyle>
        <a:defPPr algn="l" eaLnBrk="1" hangingPunct="1">
          <a:defRPr sz="1800" dirty="0">
            <a:latin typeface="Verdana" panose="020B060403050404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9451</TotalTime>
  <Words>1783</Words>
  <Application>Microsoft Macintosh PowerPoint</Application>
  <PresentationFormat>Widescreen</PresentationFormat>
  <Paragraphs>467</Paragraphs>
  <Slides>42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Calibri</vt:lpstr>
      <vt:lpstr>Courier New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Universidade de Coimbra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Universidade  de Coimbra</dc:creator>
  <cp:lastModifiedBy>Jacinto Adriano Mathe</cp:lastModifiedBy>
  <cp:revision>297</cp:revision>
  <dcterms:created xsi:type="dcterms:W3CDTF">2009-05-19T14:21:47Z</dcterms:created>
  <dcterms:modified xsi:type="dcterms:W3CDTF">2020-07-27T11:04:54Z</dcterms:modified>
</cp:coreProperties>
</file>